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0"/>
  </p:notesMasterIdLst>
  <p:handoutMasterIdLst>
    <p:handoutMasterId r:id="rId31"/>
  </p:handoutMasterIdLst>
  <p:sldIdLst>
    <p:sldId id="501" r:id="rId5"/>
    <p:sldId id="458" r:id="rId6"/>
    <p:sldId id="475" r:id="rId7"/>
    <p:sldId id="476" r:id="rId8"/>
    <p:sldId id="489" r:id="rId9"/>
    <p:sldId id="490" r:id="rId10"/>
    <p:sldId id="485" r:id="rId11"/>
    <p:sldId id="486" r:id="rId12"/>
    <p:sldId id="477" r:id="rId13"/>
    <p:sldId id="491" r:id="rId14"/>
    <p:sldId id="492" r:id="rId15"/>
    <p:sldId id="493" r:id="rId16"/>
    <p:sldId id="478" r:id="rId17"/>
    <p:sldId id="494" r:id="rId18"/>
    <p:sldId id="479" r:id="rId19"/>
    <p:sldId id="496" r:id="rId20"/>
    <p:sldId id="498" r:id="rId21"/>
    <p:sldId id="495" r:id="rId22"/>
    <p:sldId id="497" r:id="rId23"/>
    <p:sldId id="481" r:id="rId24"/>
    <p:sldId id="499" r:id="rId25"/>
    <p:sldId id="500" r:id="rId26"/>
    <p:sldId id="482" r:id="rId27"/>
    <p:sldId id="484" r:id="rId28"/>
    <p:sldId id="329" r:id="rId29"/>
  </p:sldIdLst>
  <p:sldSz cx="164592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A3FF"/>
    <a:srgbClr val="FC6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9268DC-69D6-EFB1-305B-A38597BF25AB}" v="14" vWet="15" dt="2023-12-17T13:18:23.348"/>
    <p1510:client id="{6A3842B3-E073-4B31-8F5C-717F4AA5FBA4}" v="639" dt="2023-12-17T13:46:11.7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45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6" Type="http://schemas.openxmlformats.org/officeDocument/2006/relationships/image" Target="../media/image20.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6" Type="http://schemas.openxmlformats.org/officeDocument/2006/relationships/image" Target="../media/image20.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52C16-0F9B-4C0E-AB9E-572A6553D78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0FEC85-F412-4A8B-B890-2FD7F896DC80}">
      <dgm:prSet/>
      <dgm:spPr/>
      <dgm:t>
        <a:bodyPr/>
        <a:lstStyle/>
        <a:p>
          <a:pPr>
            <a:lnSpc>
              <a:spcPct val="100000"/>
            </a:lnSpc>
          </a:pPr>
          <a:r>
            <a:rPr lang="en-US" b="1"/>
            <a:t>Objectives 	</a:t>
          </a:r>
          <a:r>
            <a:rPr lang="en-US" b="1">
              <a:solidFill>
                <a:srgbClr val="7030A0"/>
              </a:solidFill>
            </a:rPr>
            <a:t>3</a:t>
          </a:r>
          <a:endParaRPr lang="en-US">
            <a:solidFill>
              <a:srgbClr val="7030A0"/>
            </a:solidFill>
          </a:endParaRPr>
        </a:p>
      </dgm:t>
    </dgm:pt>
    <dgm:pt modelId="{541C8038-D605-4C71-A8D2-09B404A7421A}" type="parTrans" cxnId="{78EDC8F4-F250-4EE7-874B-EA078CB5871A}">
      <dgm:prSet/>
      <dgm:spPr/>
      <dgm:t>
        <a:bodyPr/>
        <a:lstStyle/>
        <a:p>
          <a:endParaRPr lang="en-US"/>
        </a:p>
      </dgm:t>
    </dgm:pt>
    <dgm:pt modelId="{AAB4A2DD-8B93-4802-BE90-2759B91F8C38}" type="sibTrans" cxnId="{78EDC8F4-F250-4EE7-874B-EA078CB5871A}">
      <dgm:prSet/>
      <dgm:spPr/>
      <dgm:t>
        <a:bodyPr/>
        <a:lstStyle/>
        <a:p>
          <a:pPr>
            <a:lnSpc>
              <a:spcPct val="100000"/>
            </a:lnSpc>
          </a:pPr>
          <a:endParaRPr lang="en-US"/>
        </a:p>
      </dgm:t>
    </dgm:pt>
    <dgm:pt modelId="{D1F0449E-77D3-4E47-871E-FA821F07FDD5}">
      <dgm:prSet/>
      <dgm:spPr/>
      <dgm:t>
        <a:bodyPr/>
        <a:lstStyle/>
        <a:p>
          <a:pPr>
            <a:lnSpc>
              <a:spcPct val="100000"/>
            </a:lnSpc>
          </a:pPr>
          <a:r>
            <a:rPr lang="en-US" b="1"/>
            <a:t>Introduction     </a:t>
          </a:r>
          <a:r>
            <a:rPr lang="en-US" b="1">
              <a:solidFill>
                <a:srgbClr val="7030A0"/>
              </a:solidFill>
            </a:rPr>
            <a:t>4-6</a:t>
          </a:r>
          <a:endParaRPr lang="en-US">
            <a:solidFill>
              <a:srgbClr val="7030A0"/>
            </a:solidFill>
          </a:endParaRPr>
        </a:p>
      </dgm:t>
    </dgm:pt>
    <dgm:pt modelId="{2C3E1373-7301-44FE-A431-FBE0AC5C65AF}" type="parTrans" cxnId="{20A671BE-A25D-4B0F-8190-A40241ACD431}">
      <dgm:prSet/>
      <dgm:spPr/>
      <dgm:t>
        <a:bodyPr/>
        <a:lstStyle/>
        <a:p>
          <a:endParaRPr lang="en-US"/>
        </a:p>
      </dgm:t>
    </dgm:pt>
    <dgm:pt modelId="{9B4DCD4D-7A35-47B2-B20C-89E8B831A547}" type="sibTrans" cxnId="{20A671BE-A25D-4B0F-8190-A40241ACD431}">
      <dgm:prSet/>
      <dgm:spPr/>
      <dgm:t>
        <a:bodyPr/>
        <a:lstStyle/>
        <a:p>
          <a:pPr>
            <a:lnSpc>
              <a:spcPct val="100000"/>
            </a:lnSpc>
          </a:pPr>
          <a:endParaRPr lang="en-US"/>
        </a:p>
      </dgm:t>
    </dgm:pt>
    <dgm:pt modelId="{618E68F2-E195-45AA-9989-76645AE5F404}">
      <dgm:prSet/>
      <dgm:spPr/>
      <dgm:t>
        <a:bodyPr/>
        <a:lstStyle/>
        <a:p>
          <a:pPr>
            <a:lnSpc>
              <a:spcPct val="100000"/>
            </a:lnSpc>
          </a:pPr>
          <a:r>
            <a:rPr lang="en-US" b="1"/>
            <a:t>Literature Review </a:t>
          </a:r>
          <a:r>
            <a:rPr lang="en-US" b="1">
              <a:solidFill>
                <a:srgbClr val="7030A0"/>
              </a:solidFill>
            </a:rPr>
            <a:t>7-8</a:t>
          </a:r>
          <a:endParaRPr lang="en-US">
            <a:solidFill>
              <a:srgbClr val="7030A0"/>
            </a:solidFill>
          </a:endParaRPr>
        </a:p>
      </dgm:t>
    </dgm:pt>
    <dgm:pt modelId="{91DEC44F-DB52-4F4B-A603-E2D651144D76}" type="parTrans" cxnId="{75A6C99E-2190-49E2-ABFE-877712A3AC56}">
      <dgm:prSet/>
      <dgm:spPr/>
      <dgm:t>
        <a:bodyPr/>
        <a:lstStyle/>
        <a:p>
          <a:endParaRPr lang="en-US"/>
        </a:p>
      </dgm:t>
    </dgm:pt>
    <dgm:pt modelId="{D839AE57-2380-4895-B071-7242C0C76754}" type="sibTrans" cxnId="{75A6C99E-2190-49E2-ABFE-877712A3AC56}">
      <dgm:prSet/>
      <dgm:spPr/>
      <dgm:t>
        <a:bodyPr/>
        <a:lstStyle/>
        <a:p>
          <a:pPr>
            <a:lnSpc>
              <a:spcPct val="100000"/>
            </a:lnSpc>
          </a:pPr>
          <a:endParaRPr lang="en-US"/>
        </a:p>
      </dgm:t>
    </dgm:pt>
    <dgm:pt modelId="{A60D0C1A-0E7C-4284-963A-3EE89A6F779A}">
      <dgm:prSet/>
      <dgm:spPr/>
      <dgm:t>
        <a:bodyPr/>
        <a:lstStyle/>
        <a:p>
          <a:pPr>
            <a:lnSpc>
              <a:spcPct val="100000"/>
            </a:lnSpc>
          </a:pPr>
          <a:r>
            <a:rPr lang="en-US" b="1"/>
            <a:t>Description of the Work    </a:t>
          </a:r>
          <a:r>
            <a:rPr lang="en-US" b="1">
              <a:solidFill>
                <a:srgbClr val="7030A0"/>
              </a:solidFill>
            </a:rPr>
            <a:t>13-19</a:t>
          </a:r>
          <a:endParaRPr lang="en-US">
            <a:solidFill>
              <a:srgbClr val="7030A0"/>
            </a:solidFill>
          </a:endParaRPr>
        </a:p>
      </dgm:t>
    </dgm:pt>
    <dgm:pt modelId="{E6B9106A-1E40-431B-9B1C-D2A4260F1C99}" type="parTrans" cxnId="{86A7AACA-B83C-4243-9C3E-7E2F5DD3EC28}">
      <dgm:prSet/>
      <dgm:spPr/>
      <dgm:t>
        <a:bodyPr/>
        <a:lstStyle/>
        <a:p>
          <a:endParaRPr lang="en-US"/>
        </a:p>
      </dgm:t>
    </dgm:pt>
    <dgm:pt modelId="{BD800E74-7674-485C-B2CC-4BB89A41C398}" type="sibTrans" cxnId="{86A7AACA-B83C-4243-9C3E-7E2F5DD3EC28}">
      <dgm:prSet/>
      <dgm:spPr/>
      <dgm:t>
        <a:bodyPr/>
        <a:lstStyle/>
        <a:p>
          <a:pPr>
            <a:lnSpc>
              <a:spcPct val="100000"/>
            </a:lnSpc>
          </a:pPr>
          <a:endParaRPr lang="en-US"/>
        </a:p>
      </dgm:t>
    </dgm:pt>
    <dgm:pt modelId="{445A22CD-98D6-44FE-83DB-5F7E3FD3D06D}">
      <dgm:prSet/>
      <dgm:spPr/>
      <dgm:t>
        <a:bodyPr/>
        <a:lstStyle/>
        <a:p>
          <a:pPr>
            <a:lnSpc>
              <a:spcPct val="100000"/>
            </a:lnSpc>
          </a:pPr>
          <a:r>
            <a:rPr lang="en-US" b="1"/>
            <a:t>Results and Discussions    </a:t>
          </a:r>
          <a:r>
            <a:rPr lang="en-US" b="1">
              <a:solidFill>
                <a:srgbClr val="7030A0"/>
              </a:solidFill>
            </a:rPr>
            <a:t>20-22</a:t>
          </a:r>
          <a:endParaRPr lang="en-US">
            <a:solidFill>
              <a:srgbClr val="7030A0"/>
            </a:solidFill>
          </a:endParaRPr>
        </a:p>
      </dgm:t>
    </dgm:pt>
    <dgm:pt modelId="{DF6CCBC7-1D99-4C89-85D8-17C1F6CDA178}" type="parTrans" cxnId="{45CC8B1B-F6B3-4DCE-94EF-20D85068F833}">
      <dgm:prSet/>
      <dgm:spPr/>
      <dgm:t>
        <a:bodyPr/>
        <a:lstStyle/>
        <a:p>
          <a:endParaRPr lang="en-US"/>
        </a:p>
      </dgm:t>
    </dgm:pt>
    <dgm:pt modelId="{A731CFEA-F879-40CE-AF97-2FDD666DE9D4}" type="sibTrans" cxnId="{45CC8B1B-F6B3-4DCE-94EF-20D85068F833}">
      <dgm:prSet/>
      <dgm:spPr/>
      <dgm:t>
        <a:bodyPr/>
        <a:lstStyle/>
        <a:p>
          <a:pPr>
            <a:lnSpc>
              <a:spcPct val="100000"/>
            </a:lnSpc>
          </a:pPr>
          <a:endParaRPr lang="en-US"/>
        </a:p>
      </dgm:t>
    </dgm:pt>
    <dgm:pt modelId="{23ED469C-E682-4DE7-A84C-D8BF6A32E898}">
      <dgm:prSet/>
      <dgm:spPr/>
      <dgm:t>
        <a:bodyPr/>
        <a:lstStyle/>
        <a:p>
          <a:pPr>
            <a:lnSpc>
              <a:spcPct val="100000"/>
            </a:lnSpc>
          </a:pPr>
          <a:r>
            <a:rPr lang="en-US" b="1"/>
            <a:t>Conclusions    </a:t>
          </a:r>
          <a:r>
            <a:rPr lang="en-US" b="1">
              <a:solidFill>
                <a:srgbClr val="7030A0"/>
              </a:solidFill>
            </a:rPr>
            <a:t>23</a:t>
          </a:r>
          <a:endParaRPr lang="en-US">
            <a:solidFill>
              <a:srgbClr val="7030A0"/>
            </a:solidFill>
          </a:endParaRPr>
        </a:p>
      </dgm:t>
    </dgm:pt>
    <dgm:pt modelId="{ACCED64F-4FCE-4A26-88C8-2799AB6AD3B1}" type="parTrans" cxnId="{A4B8C817-28A5-4C91-84E1-7ED4D737C251}">
      <dgm:prSet/>
      <dgm:spPr/>
      <dgm:t>
        <a:bodyPr/>
        <a:lstStyle/>
        <a:p>
          <a:endParaRPr lang="en-US"/>
        </a:p>
      </dgm:t>
    </dgm:pt>
    <dgm:pt modelId="{758E7CD2-CA36-4FC1-BADF-95DF4A821095}" type="sibTrans" cxnId="{A4B8C817-28A5-4C91-84E1-7ED4D737C251}">
      <dgm:prSet/>
      <dgm:spPr/>
      <dgm:t>
        <a:bodyPr/>
        <a:lstStyle/>
        <a:p>
          <a:pPr>
            <a:lnSpc>
              <a:spcPct val="100000"/>
            </a:lnSpc>
          </a:pPr>
          <a:endParaRPr lang="en-US"/>
        </a:p>
      </dgm:t>
    </dgm:pt>
    <dgm:pt modelId="{B4D6F9D3-D59B-4D7C-8B29-6CB97F04DC09}">
      <dgm:prSet/>
      <dgm:spPr/>
      <dgm:t>
        <a:bodyPr/>
        <a:lstStyle/>
        <a:p>
          <a:pPr>
            <a:lnSpc>
              <a:spcPct val="100000"/>
            </a:lnSpc>
          </a:pPr>
          <a:r>
            <a:rPr lang="en-US" b="1"/>
            <a:t>Future Works     </a:t>
          </a:r>
          <a:r>
            <a:rPr lang="en-US" b="1">
              <a:solidFill>
                <a:srgbClr val="7030A0"/>
              </a:solidFill>
            </a:rPr>
            <a:t>24</a:t>
          </a:r>
          <a:endParaRPr lang="en-US">
            <a:solidFill>
              <a:srgbClr val="7030A0"/>
            </a:solidFill>
          </a:endParaRPr>
        </a:p>
      </dgm:t>
    </dgm:pt>
    <dgm:pt modelId="{04CB894C-6C76-4655-BB4A-30C9BDF86A57}" type="parTrans" cxnId="{B4622D6D-C341-4353-9468-6DB11775D044}">
      <dgm:prSet/>
      <dgm:spPr/>
      <dgm:t>
        <a:bodyPr/>
        <a:lstStyle/>
        <a:p>
          <a:endParaRPr lang="en-US"/>
        </a:p>
      </dgm:t>
    </dgm:pt>
    <dgm:pt modelId="{7BB1A178-48BA-4B2F-919B-35D3C9CAA801}" type="sibTrans" cxnId="{B4622D6D-C341-4353-9468-6DB11775D044}">
      <dgm:prSet/>
      <dgm:spPr/>
      <dgm:t>
        <a:bodyPr/>
        <a:lstStyle/>
        <a:p>
          <a:endParaRPr lang="en-US"/>
        </a:p>
      </dgm:t>
    </dgm:pt>
    <dgm:pt modelId="{FF063AD2-BCF6-4256-99EA-E4571BB9A0DC}">
      <dgm:prSet/>
      <dgm:spPr/>
      <dgm:t>
        <a:bodyPr/>
        <a:lstStyle/>
        <a:p>
          <a:pPr>
            <a:lnSpc>
              <a:spcPct val="100000"/>
            </a:lnSpc>
          </a:pPr>
          <a:r>
            <a:rPr lang="en-US" b="1"/>
            <a:t>Working Method  </a:t>
          </a:r>
          <a:r>
            <a:rPr lang="en-US" b="1">
              <a:solidFill>
                <a:srgbClr val="7030A0"/>
              </a:solidFill>
            </a:rPr>
            <a:t>9-12</a:t>
          </a:r>
          <a:endParaRPr lang="en-US">
            <a:solidFill>
              <a:srgbClr val="7030A0"/>
            </a:solidFill>
          </a:endParaRPr>
        </a:p>
      </dgm:t>
    </dgm:pt>
    <dgm:pt modelId="{38AAC339-8AF9-4129-861F-B7CDD1F21FE8}" type="sibTrans" cxnId="{B7180CB0-A7BB-4976-A401-E60FE580EC0A}">
      <dgm:prSet/>
      <dgm:spPr/>
      <dgm:t>
        <a:bodyPr/>
        <a:lstStyle/>
        <a:p>
          <a:pPr>
            <a:lnSpc>
              <a:spcPct val="100000"/>
            </a:lnSpc>
          </a:pPr>
          <a:endParaRPr lang="en-US"/>
        </a:p>
      </dgm:t>
    </dgm:pt>
    <dgm:pt modelId="{029BE724-0463-44F8-BD91-7D9D2DAFDF29}" type="parTrans" cxnId="{B7180CB0-A7BB-4976-A401-E60FE580EC0A}">
      <dgm:prSet/>
      <dgm:spPr/>
      <dgm:t>
        <a:bodyPr/>
        <a:lstStyle/>
        <a:p>
          <a:endParaRPr lang="en-US"/>
        </a:p>
      </dgm:t>
    </dgm:pt>
    <dgm:pt modelId="{88568999-DED7-4384-A3AE-D746886ADD51}" type="pres">
      <dgm:prSet presAssocID="{0BC52C16-0F9B-4C0E-AB9E-572A6553D787}" presName="root" presStyleCnt="0">
        <dgm:presLayoutVars>
          <dgm:dir/>
          <dgm:resizeHandles val="exact"/>
        </dgm:presLayoutVars>
      </dgm:prSet>
      <dgm:spPr/>
    </dgm:pt>
    <dgm:pt modelId="{90E13DC4-BAE6-474E-80C8-D5DD09BF4DA0}" type="pres">
      <dgm:prSet presAssocID="{0BC52C16-0F9B-4C0E-AB9E-572A6553D787}" presName="container" presStyleCnt="0">
        <dgm:presLayoutVars>
          <dgm:dir/>
          <dgm:resizeHandles val="exact"/>
        </dgm:presLayoutVars>
      </dgm:prSet>
      <dgm:spPr/>
    </dgm:pt>
    <dgm:pt modelId="{0107F73B-5A0F-454E-9BEE-826C32896768}" type="pres">
      <dgm:prSet presAssocID="{100FEC85-F412-4A8B-B890-2FD7F896DC80}" presName="compNode" presStyleCnt="0"/>
      <dgm:spPr/>
    </dgm:pt>
    <dgm:pt modelId="{42E33F02-2AE9-4256-8C11-EF82F766B165}" type="pres">
      <dgm:prSet presAssocID="{100FEC85-F412-4A8B-B890-2FD7F896DC80}" presName="iconBgRect" presStyleLbl="bgShp" presStyleIdx="0" presStyleCnt="8"/>
      <dgm:spPr/>
    </dgm:pt>
    <dgm:pt modelId="{50EC7EBE-987C-4858-BC62-3407447503C5}" type="pres">
      <dgm:prSet presAssocID="{100FEC85-F412-4A8B-B890-2FD7F896DC8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D5DC41D4-C445-4F04-AD11-284C4FABD0FC}" type="pres">
      <dgm:prSet presAssocID="{100FEC85-F412-4A8B-B890-2FD7F896DC80}" presName="spaceRect" presStyleCnt="0"/>
      <dgm:spPr/>
    </dgm:pt>
    <dgm:pt modelId="{12223278-1033-413D-B918-CA55E8D267C2}" type="pres">
      <dgm:prSet presAssocID="{100FEC85-F412-4A8B-B890-2FD7F896DC80}" presName="textRect" presStyleLbl="revTx" presStyleIdx="0" presStyleCnt="8">
        <dgm:presLayoutVars>
          <dgm:chMax val="1"/>
          <dgm:chPref val="1"/>
        </dgm:presLayoutVars>
      </dgm:prSet>
      <dgm:spPr/>
    </dgm:pt>
    <dgm:pt modelId="{418512D5-C812-45D2-8449-BD95831B0982}" type="pres">
      <dgm:prSet presAssocID="{AAB4A2DD-8B93-4802-BE90-2759B91F8C38}" presName="sibTrans" presStyleLbl="sibTrans2D1" presStyleIdx="0" presStyleCnt="0"/>
      <dgm:spPr/>
    </dgm:pt>
    <dgm:pt modelId="{3C554431-00D6-4C6E-80FA-01991CFC2600}" type="pres">
      <dgm:prSet presAssocID="{D1F0449E-77D3-4E47-871E-FA821F07FDD5}" presName="compNode" presStyleCnt="0"/>
      <dgm:spPr/>
    </dgm:pt>
    <dgm:pt modelId="{633E7256-1F0E-4C44-8B3E-71DB8129F8AF}" type="pres">
      <dgm:prSet presAssocID="{D1F0449E-77D3-4E47-871E-FA821F07FDD5}" presName="iconBgRect" presStyleLbl="bgShp" presStyleIdx="1" presStyleCnt="8"/>
      <dgm:spPr/>
    </dgm:pt>
    <dgm:pt modelId="{4FE04488-67B0-4DE8-A09D-8BA8A51EB16A}" type="pres">
      <dgm:prSet presAssocID="{D1F0449E-77D3-4E47-871E-FA821F07FDD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7AFEEF15-5899-470C-AF95-9F06355C6C32}" type="pres">
      <dgm:prSet presAssocID="{D1F0449E-77D3-4E47-871E-FA821F07FDD5}" presName="spaceRect" presStyleCnt="0"/>
      <dgm:spPr/>
    </dgm:pt>
    <dgm:pt modelId="{D9937DE5-09CA-4B33-A56C-E37E93EBEC79}" type="pres">
      <dgm:prSet presAssocID="{D1F0449E-77D3-4E47-871E-FA821F07FDD5}" presName="textRect" presStyleLbl="revTx" presStyleIdx="1" presStyleCnt="8">
        <dgm:presLayoutVars>
          <dgm:chMax val="1"/>
          <dgm:chPref val="1"/>
        </dgm:presLayoutVars>
      </dgm:prSet>
      <dgm:spPr/>
    </dgm:pt>
    <dgm:pt modelId="{EE5D0382-7BFA-411A-9279-7FD239ACD9FF}" type="pres">
      <dgm:prSet presAssocID="{9B4DCD4D-7A35-47B2-B20C-89E8B831A547}" presName="sibTrans" presStyleLbl="sibTrans2D1" presStyleIdx="0" presStyleCnt="0"/>
      <dgm:spPr/>
    </dgm:pt>
    <dgm:pt modelId="{57C53782-21F1-4C7D-B018-2824D4F1D15D}" type="pres">
      <dgm:prSet presAssocID="{618E68F2-E195-45AA-9989-76645AE5F404}" presName="compNode" presStyleCnt="0"/>
      <dgm:spPr/>
    </dgm:pt>
    <dgm:pt modelId="{3448D554-7512-432D-B372-9E81BF8DE37F}" type="pres">
      <dgm:prSet presAssocID="{618E68F2-E195-45AA-9989-76645AE5F404}" presName="iconBgRect" presStyleLbl="bgShp" presStyleIdx="2" presStyleCnt="8"/>
      <dgm:spPr/>
    </dgm:pt>
    <dgm:pt modelId="{C8C38B55-BF30-4001-894D-3FDB9D50517B}" type="pres">
      <dgm:prSet presAssocID="{618E68F2-E195-45AA-9989-76645AE5F40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F5718C3D-65CD-4A8F-8924-B695B2023B1C}" type="pres">
      <dgm:prSet presAssocID="{618E68F2-E195-45AA-9989-76645AE5F404}" presName="spaceRect" presStyleCnt="0"/>
      <dgm:spPr/>
    </dgm:pt>
    <dgm:pt modelId="{7CB409D9-7B42-4464-B59D-DCC321690276}" type="pres">
      <dgm:prSet presAssocID="{618E68F2-E195-45AA-9989-76645AE5F404}" presName="textRect" presStyleLbl="revTx" presStyleIdx="2" presStyleCnt="8" custScaleX="124457" custLinFactNeighborX="15350" custLinFactNeighborY="1924">
        <dgm:presLayoutVars>
          <dgm:chMax val="1"/>
          <dgm:chPref val="1"/>
        </dgm:presLayoutVars>
      </dgm:prSet>
      <dgm:spPr/>
    </dgm:pt>
    <dgm:pt modelId="{DA7AD128-3F71-4859-99E2-32223D116C1C}" type="pres">
      <dgm:prSet presAssocID="{D839AE57-2380-4895-B071-7242C0C76754}" presName="sibTrans" presStyleLbl="sibTrans2D1" presStyleIdx="0" presStyleCnt="0"/>
      <dgm:spPr/>
    </dgm:pt>
    <dgm:pt modelId="{64B09976-B683-492F-BDE4-1D32CF1D79B9}" type="pres">
      <dgm:prSet presAssocID="{FF063AD2-BCF6-4256-99EA-E4571BB9A0DC}" presName="compNode" presStyleCnt="0"/>
      <dgm:spPr/>
    </dgm:pt>
    <dgm:pt modelId="{2E8779CF-9FA7-492B-A594-9BDACB119EB5}" type="pres">
      <dgm:prSet presAssocID="{FF063AD2-BCF6-4256-99EA-E4571BB9A0DC}" presName="iconBgRect" presStyleLbl="bgShp" presStyleIdx="3" presStyleCnt="8"/>
      <dgm:spPr/>
    </dgm:pt>
    <dgm:pt modelId="{30A731CA-0269-47A0-AD42-689872132D5F}" type="pres">
      <dgm:prSet presAssocID="{FF063AD2-BCF6-4256-99EA-E4571BB9A0D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71CE1051-2DDB-4699-9A3F-4AB3985F7E62}" type="pres">
      <dgm:prSet presAssocID="{FF063AD2-BCF6-4256-99EA-E4571BB9A0DC}" presName="spaceRect" presStyleCnt="0"/>
      <dgm:spPr/>
    </dgm:pt>
    <dgm:pt modelId="{DC4C7F32-446F-4747-A300-AE95A6362005}" type="pres">
      <dgm:prSet presAssocID="{FF063AD2-BCF6-4256-99EA-E4571BB9A0DC}" presName="textRect" presStyleLbl="revTx" presStyleIdx="3" presStyleCnt="8" custScaleX="114906" custLinFactNeighborX="4898" custLinFactNeighborY="962">
        <dgm:presLayoutVars>
          <dgm:chMax val="1"/>
          <dgm:chPref val="1"/>
        </dgm:presLayoutVars>
      </dgm:prSet>
      <dgm:spPr/>
    </dgm:pt>
    <dgm:pt modelId="{D7A82C84-E4CB-43E8-A7F5-2325E76CCA78}" type="pres">
      <dgm:prSet presAssocID="{38AAC339-8AF9-4129-861F-B7CDD1F21FE8}" presName="sibTrans" presStyleLbl="sibTrans2D1" presStyleIdx="0" presStyleCnt="0"/>
      <dgm:spPr/>
    </dgm:pt>
    <dgm:pt modelId="{FE0735ED-0E06-4D53-ABD9-0B9B80057355}" type="pres">
      <dgm:prSet presAssocID="{A60D0C1A-0E7C-4284-963A-3EE89A6F779A}" presName="compNode" presStyleCnt="0"/>
      <dgm:spPr/>
    </dgm:pt>
    <dgm:pt modelId="{ECB9FBCB-422F-403D-A3FF-14012CDE3ACA}" type="pres">
      <dgm:prSet presAssocID="{A60D0C1A-0E7C-4284-963A-3EE89A6F779A}" presName="iconBgRect" presStyleLbl="bgShp" presStyleIdx="4" presStyleCnt="8" custLinFactNeighborX="-13468"/>
      <dgm:spPr/>
    </dgm:pt>
    <dgm:pt modelId="{32DC6241-A1BC-45B3-A58F-6F64155B5C66}" type="pres">
      <dgm:prSet presAssocID="{A60D0C1A-0E7C-4284-963A-3EE89A6F779A}" presName="iconRect" presStyleLbl="node1" presStyleIdx="4" presStyleCnt="8" custLinFactNeighborX="-14931"/>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8859DA8F-25E6-43FD-B45C-3BBDA51A9FB7}" type="pres">
      <dgm:prSet presAssocID="{A60D0C1A-0E7C-4284-963A-3EE89A6F779A}" presName="spaceRect" presStyleCnt="0"/>
      <dgm:spPr/>
    </dgm:pt>
    <dgm:pt modelId="{40CBCE86-94C9-4C62-9D2D-E606125B8B38}" type="pres">
      <dgm:prSet presAssocID="{A60D0C1A-0E7C-4284-963A-3EE89A6F779A}" presName="textRect" presStyleLbl="revTx" presStyleIdx="4" presStyleCnt="8">
        <dgm:presLayoutVars>
          <dgm:chMax val="1"/>
          <dgm:chPref val="1"/>
        </dgm:presLayoutVars>
      </dgm:prSet>
      <dgm:spPr/>
    </dgm:pt>
    <dgm:pt modelId="{A6AF0457-A479-4413-9DF0-39984F51AF5A}" type="pres">
      <dgm:prSet presAssocID="{BD800E74-7674-485C-B2CC-4BB89A41C398}" presName="sibTrans" presStyleLbl="sibTrans2D1" presStyleIdx="0" presStyleCnt="0"/>
      <dgm:spPr/>
    </dgm:pt>
    <dgm:pt modelId="{852F9E43-4799-4A81-AAAE-DB7605E6C7A4}" type="pres">
      <dgm:prSet presAssocID="{445A22CD-98D6-44FE-83DB-5F7E3FD3D06D}" presName="compNode" presStyleCnt="0"/>
      <dgm:spPr/>
    </dgm:pt>
    <dgm:pt modelId="{0BDCF248-4CDC-43AD-9BEF-954E21F23FB0}" type="pres">
      <dgm:prSet presAssocID="{445A22CD-98D6-44FE-83DB-5F7E3FD3D06D}" presName="iconBgRect" presStyleLbl="bgShp" presStyleIdx="5" presStyleCnt="8"/>
      <dgm:spPr/>
    </dgm:pt>
    <dgm:pt modelId="{38C6510E-C92A-404D-9CAF-172E2AD5B2E8}" type="pres">
      <dgm:prSet presAssocID="{445A22CD-98D6-44FE-83DB-5F7E3FD3D06D}"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3AD31A3E-849B-4683-82C9-4311B9654B52}" type="pres">
      <dgm:prSet presAssocID="{445A22CD-98D6-44FE-83DB-5F7E3FD3D06D}" presName="spaceRect" presStyleCnt="0"/>
      <dgm:spPr/>
    </dgm:pt>
    <dgm:pt modelId="{F69F880F-9242-4745-9A66-297847850437}" type="pres">
      <dgm:prSet presAssocID="{445A22CD-98D6-44FE-83DB-5F7E3FD3D06D}" presName="textRect" presStyleLbl="revTx" presStyleIdx="5" presStyleCnt="8">
        <dgm:presLayoutVars>
          <dgm:chMax val="1"/>
          <dgm:chPref val="1"/>
        </dgm:presLayoutVars>
      </dgm:prSet>
      <dgm:spPr/>
    </dgm:pt>
    <dgm:pt modelId="{DD233E15-F887-4ADF-9E67-04968D49E081}" type="pres">
      <dgm:prSet presAssocID="{A731CFEA-F879-40CE-AF97-2FDD666DE9D4}" presName="sibTrans" presStyleLbl="sibTrans2D1" presStyleIdx="0" presStyleCnt="0"/>
      <dgm:spPr/>
    </dgm:pt>
    <dgm:pt modelId="{0BAA1043-B9AB-41EE-ACF5-0C273A995F36}" type="pres">
      <dgm:prSet presAssocID="{23ED469C-E682-4DE7-A84C-D8BF6A32E898}" presName="compNode" presStyleCnt="0"/>
      <dgm:spPr/>
    </dgm:pt>
    <dgm:pt modelId="{8E4C2FA9-4C1E-4BE9-867A-486DFF980436}" type="pres">
      <dgm:prSet presAssocID="{23ED469C-E682-4DE7-A84C-D8BF6A32E898}" presName="iconBgRect" presStyleLbl="bgShp" presStyleIdx="6" presStyleCnt="8"/>
      <dgm:spPr/>
    </dgm:pt>
    <dgm:pt modelId="{5BB5474B-0105-480D-9ADD-4AB44610A2C1}" type="pres">
      <dgm:prSet presAssocID="{23ED469C-E682-4DE7-A84C-D8BF6A32E898}"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EEDB18D5-B1F8-4DA1-B6EC-F7EFD3AEFDBE}" type="pres">
      <dgm:prSet presAssocID="{23ED469C-E682-4DE7-A84C-D8BF6A32E898}" presName="spaceRect" presStyleCnt="0"/>
      <dgm:spPr/>
    </dgm:pt>
    <dgm:pt modelId="{F09DF157-B45C-4780-A3BA-3FCE2CC5A2B8}" type="pres">
      <dgm:prSet presAssocID="{23ED469C-E682-4DE7-A84C-D8BF6A32E898}" presName="textRect" presStyleLbl="revTx" presStyleIdx="6" presStyleCnt="8">
        <dgm:presLayoutVars>
          <dgm:chMax val="1"/>
          <dgm:chPref val="1"/>
        </dgm:presLayoutVars>
      </dgm:prSet>
      <dgm:spPr/>
    </dgm:pt>
    <dgm:pt modelId="{A5A5C786-527C-44B1-973E-D2EBAE3406E6}" type="pres">
      <dgm:prSet presAssocID="{758E7CD2-CA36-4FC1-BADF-95DF4A821095}" presName="sibTrans" presStyleLbl="sibTrans2D1" presStyleIdx="0" presStyleCnt="0"/>
      <dgm:spPr/>
    </dgm:pt>
    <dgm:pt modelId="{50ABB431-F94D-433A-B955-1C3682834555}" type="pres">
      <dgm:prSet presAssocID="{B4D6F9D3-D59B-4D7C-8B29-6CB97F04DC09}" presName="compNode" presStyleCnt="0"/>
      <dgm:spPr/>
    </dgm:pt>
    <dgm:pt modelId="{DA41F9C8-63B4-4F77-B584-A1C988D12E30}" type="pres">
      <dgm:prSet presAssocID="{B4D6F9D3-D59B-4D7C-8B29-6CB97F04DC09}" presName="iconBgRect" presStyleLbl="bgShp" presStyleIdx="7" presStyleCnt="8"/>
      <dgm:spPr/>
    </dgm:pt>
    <dgm:pt modelId="{3E1512D8-6BAA-458D-9CA3-E0EC8B9B7467}" type="pres">
      <dgm:prSet presAssocID="{B4D6F9D3-D59B-4D7C-8B29-6CB97F04DC09}"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Head with Gears"/>
        </a:ext>
      </dgm:extLst>
    </dgm:pt>
    <dgm:pt modelId="{DC039C16-5EC7-4B87-BA33-490501B0A57F}" type="pres">
      <dgm:prSet presAssocID="{B4D6F9D3-D59B-4D7C-8B29-6CB97F04DC09}" presName="spaceRect" presStyleCnt="0"/>
      <dgm:spPr/>
    </dgm:pt>
    <dgm:pt modelId="{9E7D8A8D-9E76-4258-8C32-4B5813ACC724}" type="pres">
      <dgm:prSet presAssocID="{B4D6F9D3-D59B-4D7C-8B29-6CB97F04DC09}" presName="textRect" presStyleLbl="revTx" presStyleIdx="7" presStyleCnt="8">
        <dgm:presLayoutVars>
          <dgm:chMax val="1"/>
          <dgm:chPref val="1"/>
        </dgm:presLayoutVars>
      </dgm:prSet>
      <dgm:spPr/>
    </dgm:pt>
  </dgm:ptLst>
  <dgm:cxnLst>
    <dgm:cxn modelId="{A4B8C817-28A5-4C91-84E1-7ED4D737C251}" srcId="{0BC52C16-0F9B-4C0E-AB9E-572A6553D787}" destId="{23ED469C-E682-4DE7-A84C-D8BF6A32E898}" srcOrd="6" destOrd="0" parTransId="{ACCED64F-4FCE-4A26-88C8-2799AB6AD3B1}" sibTransId="{758E7CD2-CA36-4FC1-BADF-95DF4A821095}"/>
    <dgm:cxn modelId="{45CC8B1B-F6B3-4DCE-94EF-20D85068F833}" srcId="{0BC52C16-0F9B-4C0E-AB9E-572A6553D787}" destId="{445A22CD-98D6-44FE-83DB-5F7E3FD3D06D}" srcOrd="5" destOrd="0" parTransId="{DF6CCBC7-1D99-4C89-85D8-17C1F6CDA178}" sibTransId="{A731CFEA-F879-40CE-AF97-2FDD666DE9D4}"/>
    <dgm:cxn modelId="{1B9BD429-3854-416A-9290-9B28DCBF8B52}" type="presOf" srcId="{A731CFEA-F879-40CE-AF97-2FDD666DE9D4}" destId="{DD233E15-F887-4ADF-9E67-04968D49E081}" srcOrd="0" destOrd="0" presId="urn:microsoft.com/office/officeart/2018/2/layout/IconCircleList"/>
    <dgm:cxn modelId="{A961D637-5C49-4145-BF3C-F3B32BCB425C}" type="presOf" srcId="{445A22CD-98D6-44FE-83DB-5F7E3FD3D06D}" destId="{F69F880F-9242-4745-9A66-297847850437}" srcOrd="0" destOrd="0" presId="urn:microsoft.com/office/officeart/2018/2/layout/IconCircleList"/>
    <dgm:cxn modelId="{17F0CF60-E866-4204-8FAC-A8A1E6ADF407}" type="presOf" srcId="{0BC52C16-0F9B-4C0E-AB9E-572A6553D787}" destId="{88568999-DED7-4384-A3AE-D746886ADD51}" srcOrd="0" destOrd="0" presId="urn:microsoft.com/office/officeart/2018/2/layout/IconCircleList"/>
    <dgm:cxn modelId="{06DE006A-FBCE-4B55-8C0D-6981B4ADA586}" type="presOf" srcId="{758E7CD2-CA36-4FC1-BADF-95DF4A821095}" destId="{A5A5C786-527C-44B1-973E-D2EBAE3406E6}" srcOrd="0" destOrd="0" presId="urn:microsoft.com/office/officeart/2018/2/layout/IconCircleList"/>
    <dgm:cxn modelId="{B4622D6D-C341-4353-9468-6DB11775D044}" srcId="{0BC52C16-0F9B-4C0E-AB9E-572A6553D787}" destId="{B4D6F9D3-D59B-4D7C-8B29-6CB97F04DC09}" srcOrd="7" destOrd="0" parTransId="{04CB894C-6C76-4655-BB4A-30C9BDF86A57}" sibTransId="{7BB1A178-48BA-4B2F-919B-35D3C9CAA801}"/>
    <dgm:cxn modelId="{03F17A4E-54CC-418E-B3A1-4B906DCC7992}" type="presOf" srcId="{A60D0C1A-0E7C-4284-963A-3EE89A6F779A}" destId="{40CBCE86-94C9-4C62-9D2D-E606125B8B38}" srcOrd="0" destOrd="0" presId="urn:microsoft.com/office/officeart/2018/2/layout/IconCircleList"/>
    <dgm:cxn modelId="{5530F172-B541-49CA-85C5-3096C1738953}" type="presOf" srcId="{38AAC339-8AF9-4129-861F-B7CDD1F21FE8}" destId="{D7A82C84-E4CB-43E8-A7F5-2325E76CCA78}" srcOrd="0" destOrd="0" presId="urn:microsoft.com/office/officeart/2018/2/layout/IconCircleList"/>
    <dgm:cxn modelId="{3A8C3458-40B6-460D-9084-37D05CAA7975}" type="presOf" srcId="{D1F0449E-77D3-4E47-871E-FA821F07FDD5}" destId="{D9937DE5-09CA-4B33-A56C-E37E93EBEC79}" srcOrd="0" destOrd="0" presId="urn:microsoft.com/office/officeart/2018/2/layout/IconCircleList"/>
    <dgm:cxn modelId="{AB09C058-5CC6-4AC6-B072-C2613256980B}" type="presOf" srcId="{BD800E74-7674-485C-B2CC-4BB89A41C398}" destId="{A6AF0457-A479-4413-9DF0-39984F51AF5A}" srcOrd="0" destOrd="0" presId="urn:microsoft.com/office/officeart/2018/2/layout/IconCircleList"/>
    <dgm:cxn modelId="{8621095A-7C80-4391-964C-F3F16DE39FAB}" type="presOf" srcId="{B4D6F9D3-D59B-4D7C-8B29-6CB97F04DC09}" destId="{9E7D8A8D-9E76-4258-8C32-4B5813ACC724}" srcOrd="0" destOrd="0" presId="urn:microsoft.com/office/officeart/2018/2/layout/IconCircleList"/>
    <dgm:cxn modelId="{571BB489-251F-4B09-A9AE-2246160213A7}" type="presOf" srcId="{D839AE57-2380-4895-B071-7242C0C76754}" destId="{DA7AD128-3F71-4859-99E2-32223D116C1C}" srcOrd="0" destOrd="0" presId="urn:microsoft.com/office/officeart/2018/2/layout/IconCircleList"/>
    <dgm:cxn modelId="{1B043E92-B4CB-4F94-BF9A-50910943450E}" type="presOf" srcId="{23ED469C-E682-4DE7-A84C-D8BF6A32E898}" destId="{F09DF157-B45C-4780-A3BA-3FCE2CC5A2B8}" srcOrd="0" destOrd="0" presId="urn:microsoft.com/office/officeart/2018/2/layout/IconCircleList"/>
    <dgm:cxn modelId="{03C74595-FBEE-4D0B-AC2E-2B36770CE2E4}" type="presOf" srcId="{AAB4A2DD-8B93-4802-BE90-2759B91F8C38}" destId="{418512D5-C812-45D2-8449-BD95831B0982}" srcOrd="0" destOrd="0" presId="urn:microsoft.com/office/officeart/2018/2/layout/IconCircleList"/>
    <dgm:cxn modelId="{376A7B9D-44AA-4D40-BFCD-7CCD02387D92}" type="presOf" srcId="{9B4DCD4D-7A35-47B2-B20C-89E8B831A547}" destId="{EE5D0382-7BFA-411A-9279-7FD239ACD9FF}" srcOrd="0" destOrd="0" presId="urn:microsoft.com/office/officeart/2018/2/layout/IconCircleList"/>
    <dgm:cxn modelId="{75A6C99E-2190-49E2-ABFE-877712A3AC56}" srcId="{0BC52C16-0F9B-4C0E-AB9E-572A6553D787}" destId="{618E68F2-E195-45AA-9989-76645AE5F404}" srcOrd="2" destOrd="0" parTransId="{91DEC44F-DB52-4F4B-A603-E2D651144D76}" sibTransId="{D839AE57-2380-4895-B071-7242C0C76754}"/>
    <dgm:cxn modelId="{B7180CB0-A7BB-4976-A401-E60FE580EC0A}" srcId="{0BC52C16-0F9B-4C0E-AB9E-572A6553D787}" destId="{FF063AD2-BCF6-4256-99EA-E4571BB9A0DC}" srcOrd="3" destOrd="0" parTransId="{029BE724-0463-44F8-BD91-7D9D2DAFDF29}" sibTransId="{38AAC339-8AF9-4129-861F-B7CDD1F21FE8}"/>
    <dgm:cxn modelId="{20A671BE-A25D-4B0F-8190-A40241ACD431}" srcId="{0BC52C16-0F9B-4C0E-AB9E-572A6553D787}" destId="{D1F0449E-77D3-4E47-871E-FA821F07FDD5}" srcOrd="1" destOrd="0" parTransId="{2C3E1373-7301-44FE-A431-FBE0AC5C65AF}" sibTransId="{9B4DCD4D-7A35-47B2-B20C-89E8B831A547}"/>
    <dgm:cxn modelId="{7D04F0C3-64D9-4BE5-A32B-491722C870D5}" type="presOf" srcId="{FF063AD2-BCF6-4256-99EA-E4571BB9A0DC}" destId="{DC4C7F32-446F-4747-A300-AE95A6362005}" srcOrd="0" destOrd="0" presId="urn:microsoft.com/office/officeart/2018/2/layout/IconCircleList"/>
    <dgm:cxn modelId="{86A7AACA-B83C-4243-9C3E-7E2F5DD3EC28}" srcId="{0BC52C16-0F9B-4C0E-AB9E-572A6553D787}" destId="{A60D0C1A-0E7C-4284-963A-3EE89A6F779A}" srcOrd="4" destOrd="0" parTransId="{E6B9106A-1E40-431B-9B1C-D2A4260F1C99}" sibTransId="{BD800E74-7674-485C-B2CC-4BB89A41C398}"/>
    <dgm:cxn modelId="{F6B797CE-B8A9-484C-B7DC-69594B0BF837}" type="presOf" srcId="{618E68F2-E195-45AA-9989-76645AE5F404}" destId="{7CB409D9-7B42-4464-B59D-DCC321690276}" srcOrd="0" destOrd="0" presId="urn:microsoft.com/office/officeart/2018/2/layout/IconCircleList"/>
    <dgm:cxn modelId="{7358DDEE-71A7-48B1-B78C-3530A060CC6F}" type="presOf" srcId="{100FEC85-F412-4A8B-B890-2FD7F896DC80}" destId="{12223278-1033-413D-B918-CA55E8D267C2}" srcOrd="0" destOrd="0" presId="urn:microsoft.com/office/officeart/2018/2/layout/IconCircleList"/>
    <dgm:cxn modelId="{78EDC8F4-F250-4EE7-874B-EA078CB5871A}" srcId="{0BC52C16-0F9B-4C0E-AB9E-572A6553D787}" destId="{100FEC85-F412-4A8B-B890-2FD7F896DC80}" srcOrd="0" destOrd="0" parTransId="{541C8038-D605-4C71-A8D2-09B404A7421A}" sibTransId="{AAB4A2DD-8B93-4802-BE90-2759B91F8C38}"/>
    <dgm:cxn modelId="{41B82785-C83A-419B-BC03-10C3ED6A82EF}" type="presParOf" srcId="{88568999-DED7-4384-A3AE-D746886ADD51}" destId="{90E13DC4-BAE6-474E-80C8-D5DD09BF4DA0}" srcOrd="0" destOrd="0" presId="urn:microsoft.com/office/officeart/2018/2/layout/IconCircleList"/>
    <dgm:cxn modelId="{D3F6E2AA-C1FB-4589-8754-52F8357A2C7B}" type="presParOf" srcId="{90E13DC4-BAE6-474E-80C8-D5DD09BF4DA0}" destId="{0107F73B-5A0F-454E-9BEE-826C32896768}" srcOrd="0" destOrd="0" presId="urn:microsoft.com/office/officeart/2018/2/layout/IconCircleList"/>
    <dgm:cxn modelId="{4055DA9E-492E-4F79-A2D1-524D514DAF71}" type="presParOf" srcId="{0107F73B-5A0F-454E-9BEE-826C32896768}" destId="{42E33F02-2AE9-4256-8C11-EF82F766B165}" srcOrd="0" destOrd="0" presId="urn:microsoft.com/office/officeart/2018/2/layout/IconCircleList"/>
    <dgm:cxn modelId="{79E87822-C804-4EE4-9BEA-8EF861DB60F7}" type="presParOf" srcId="{0107F73B-5A0F-454E-9BEE-826C32896768}" destId="{50EC7EBE-987C-4858-BC62-3407447503C5}" srcOrd="1" destOrd="0" presId="urn:microsoft.com/office/officeart/2018/2/layout/IconCircleList"/>
    <dgm:cxn modelId="{3256A0F9-F7D6-4110-B8C6-8908955E75C9}" type="presParOf" srcId="{0107F73B-5A0F-454E-9BEE-826C32896768}" destId="{D5DC41D4-C445-4F04-AD11-284C4FABD0FC}" srcOrd="2" destOrd="0" presId="urn:microsoft.com/office/officeart/2018/2/layout/IconCircleList"/>
    <dgm:cxn modelId="{F48F9E2D-3533-4DDF-8BAE-815E31179B6C}" type="presParOf" srcId="{0107F73B-5A0F-454E-9BEE-826C32896768}" destId="{12223278-1033-413D-B918-CA55E8D267C2}" srcOrd="3" destOrd="0" presId="urn:microsoft.com/office/officeart/2018/2/layout/IconCircleList"/>
    <dgm:cxn modelId="{9B4379FC-DF24-4907-9665-8940EBE709B1}" type="presParOf" srcId="{90E13DC4-BAE6-474E-80C8-D5DD09BF4DA0}" destId="{418512D5-C812-45D2-8449-BD95831B0982}" srcOrd="1" destOrd="0" presId="urn:microsoft.com/office/officeart/2018/2/layout/IconCircleList"/>
    <dgm:cxn modelId="{FC635E9B-591A-4E9A-AEBB-07A063E4DD0C}" type="presParOf" srcId="{90E13DC4-BAE6-474E-80C8-D5DD09BF4DA0}" destId="{3C554431-00D6-4C6E-80FA-01991CFC2600}" srcOrd="2" destOrd="0" presId="urn:microsoft.com/office/officeart/2018/2/layout/IconCircleList"/>
    <dgm:cxn modelId="{9841C523-CD6A-4C82-8833-9ED3B3106012}" type="presParOf" srcId="{3C554431-00D6-4C6E-80FA-01991CFC2600}" destId="{633E7256-1F0E-4C44-8B3E-71DB8129F8AF}" srcOrd="0" destOrd="0" presId="urn:microsoft.com/office/officeart/2018/2/layout/IconCircleList"/>
    <dgm:cxn modelId="{E0C67955-65FB-41EC-8277-41AC1D8692F0}" type="presParOf" srcId="{3C554431-00D6-4C6E-80FA-01991CFC2600}" destId="{4FE04488-67B0-4DE8-A09D-8BA8A51EB16A}" srcOrd="1" destOrd="0" presId="urn:microsoft.com/office/officeart/2018/2/layout/IconCircleList"/>
    <dgm:cxn modelId="{89ADFEAE-4ACD-4F64-8E0E-B341EB86CDFC}" type="presParOf" srcId="{3C554431-00D6-4C6E-80FA-01991CFC2600}" destId="{7AFEEF15-5899-470C-AF95-9F06355C6C32}" srcOrd="2" destOrd="0" presId="urn:microsoft.com/office/officeart/2018/2/layout/IconCircleList"/>
    <dgm:cxn modelId="{34B2A477-0293-4D6A-B48A-1454F42DA883}" type="presParOf" srcId="{3C554431-00D6-4C6E-80FA-01991CFC2600}" destId="{D9937DE5-09CA-4B33-A56C-E37E93EBEC79}" srcOrd="3" destOrd="0" presId="urn:microsoft.com/office/officeart/2018/2/layout/IconCircleList"/>
    <dgm:cxn modelId="{DB6E95B8-EE01-46A1-A26E-29B243903210}" type="presParOf" srcId="{90E13DC4-BAE6-474E-80C8-D5DD09BF4DA0}" destId="{EE5D0382-7BFA-411A-9279-7FD239ACD9FF}" srcOrd="3" destOrd="0" presId="urn:microsoft.com/office/officeart/2018/2/layout/IconCircleList"/>
    <dgm:cxn modelId="{17850B7C-6471-4E4E-B9C7-9EC3CDDCD5D7}" type="presParOf" srcId="{90E13DC4-BAE6-474E-80C8-D5DD09BF4DA0}" destId="{57C53782-21F1-4C7D-B018-2824D4F1D15D}" srcOrd="4" destOrd="0" presId="urn:microsoft.com/office/officeart/2018/2/layout/IconCircleList"/>
    <dgm:cxn modelId="{6DE6CA89-8541-49D1-8B69-6451AE914477}" type="presParOf" srcId="{57C53782-21F1-4C7D-B018-2824D4F1D15D}" destId="{3448D554-7512-432D-B372-9E81BF8DE37F}" srcOrd="0" destOrd="0" presId="urn:microsoft.com/office/officeart/2018/2/layout/IconCircleList"/>
    <dgm:cxn modelId="{7B01B11B-F60C-4F06-8A08-57E44DC2A9A1}" type="presParOf" srcId="{57C53782-21F1-4C7D-B018-2824D4F1D15D}" destId="{C8C38B55-BF30-4001-894D-3FDB9D50517B}" srcOrd="1" destOrd="0" presId="urn:microsoft.com/office/officeart/2018/2/layout/IconCircleList"/>
    <dgm:cxn modelId="{6D814F70-C48B-473A-842E-C867412339B1}" type="presParOf" srcId="{57C53782-21F1-4C7D-B018-2824D4F1D15D}" destId="{F5718C3D-65CD-4A8F-8924-B695B2023B1C}" srcOrd="2" destOrd="0" presId="urn:microsoft.com/office/officeart/2018/2/layout/IconCircleList"/>
    <dgm:cxn modelId="{F253E64D-ED59-441D-ABDA-20B6D68AEDE4}" type="presParOf" srcId="{57C53782-21F1-4C7D-B018-2824D4F1D15D}" destId="{7CB409D9-7B42-4464-B59D-DCC321690276}" srcOrd="3" destOrd="0" presId="urn:microsoft.com/office/officeart/2018/2/layout/IconCircleList"/>
    <dgm:cxn modelId="{779BB631-04CC-4FD5-B4F6-74FFF43DCE42}" type="presParOf" srcId="{90E13DC4-BAE6-474E-80C8-D5DD09BF4DA0}" destId="{DA7AD128-3F71-4859-99E2-32223D116C1C}" srcOrd="5" destOrd="0" presId="urn:microsoft.com/office/officeart/2018/2/layout/IconCircleList"/>
    <dgm:cxn modelId="{322E2137-05CA-40CB-8B00-F0942E13147E}" type="presParOf" srcId="{90E13DC4-BAE6-474E-80C8-D5DD09BF4DA0}" destId="{64B09976-B683-492F-BDE4-1D32CF1D79B9}" srcOrd="6" destOrd="0" presId="urn:microsoft.com/office/officeart/2018/2/layout/IconCircleList"/>
    <dgm:cxn modelId="{0EDEC987-0959-437C-A364-07C8BDC1B669}" type="presParOf" srcId="{64B09976-B683-492F-BDE4-1D32CF1D79B9}" destId="{2E8779CF-9FA7-492B-A594-9BDACB119EB5}" srcOrd="0" destOrd="0" presId="urn:microsoft.com/office/officeart/2018/2/layout/IconCircleList"/>
    <dgm:cxn modelId="{666D6E1F-D5BB-4ADD-87D4-E986BBCAB0A3}" type="presParOf" srcId="{64B09976-B683-492F-BDE4-1D32CF1D79B9}" destId="{30A731CA-0269-47A0-AD42-689872132D5F}" srcOrd="1" destOrd="0" presId="urn:microsoft.com/office/officeart/2018/2/layout/IconCircleList"/>
    <dgm:cxn modelId="{2074904D-E705-4FFF-9356-4E2C1F0C65E1}" type="presParOf" srcId="{64B09976-B683-492F-BDE4-1D32CF1D79B9}" destId="{71CE1051-2DDB-4699-9A3F-4AB3985F7E62}" srcOrd="2" destOrd="0" presId="urn:microsoft.com/office/officeart/2018/2/layout/IconCircleList"/>
    <dgm:cxn modelId="{4B274F6E-7433-48AB-A494-D03A0F0EE6DE}" type="presParOf" srcId="{64B09976-B683-492F-BDE4-1D32CF1D79B9}" destId="{DC4C7F32-446F-4747-A300-AE95A6362005}" srcOrd="3" destOrd="0" presId="urn:microsoft.com/office/officeart/2018/2/layout/IconCircleList"/>
    <dgm:cxn modelId="{282F6F2C-2A27-4834-B303-14FEE4C4D08D}" type="presParOf" srcId="{90E13DC4-BAE6-474E-80C8-D5DD09BF4DA0}" destId="{D7A82C84-E4CB-43E8-A7F5-2325E76CCA78}" srcOrd="7" destOrd="0" presId="urn:microsoft.com/office/officeart/2018/2/layout/IconCircleList"/>
    <dgm:cxn modelId="{EC921E52-0755-4634-8CEF-4EA2DBBFFF9B}" type="presParOf" srcId="{90E13DC4-BAE6-474E-80C8-D5DD09BF4DA0}" destId="{FE0735ED-0E06-4D53-ABD9-0B9B80057355}" srcOrd="8" destOrd="0" presId="urn:microsoft.com/office/officeart/2018/2/layout/IconCircleList"/>
    <dgm:cxn modelId="{FDE62071-3984-466D-A464-E9C11FC59AA5}" type="presParOf" srcId="{FE0735ED-0E06-4D53-ABD9-0B9B80057355}" destId="{ECB9FBCB-422F-403D-A3FF-14012CDE3ACA}" srcOrd="0" destOrd="0" presId="urn:microsoft.com/office/officeart/2018/2/layout/IconCircleList"/>
    <dgm:cxn modelId="{241B3B13-6E7C-4E7A-B333-2CAE2E5BCAF6}" type="presParOf" srcId="{FE0735ED-0E06-4D53-ABD9-0B9B80057355}" destId="{32DC6241-A1BC-45B3-A58F-6F64155B5C66}" srcOrd="1" destOrd="0" presId="urn:microsoft.com/office/officeart/2018/2/layout/IconCircleList"/>
    <dgm:cxn modelId="{6B17FF1D-3676-408F-B454-BD601EF3CA9A}" type="presParOf" srcId="{FE0735ED-0E06-4D53-ABD9-0B9B80057355}" destId="{8859DA8F-25E6-43FD-B45C-3BBDA51A9FB7}" srcOrd="2" destOrd="0" presId="urn:microsoft.com/office/officeart/2018/2/layout/IconCircleList"/>
    <dgm:cxn modelId="{03584F3E-8327-40CB-829B-BB14D4CC9E48}" type="presParOf" srcId="{FE0735ED-0E06-4D53-ABD9-0B9B80057355}" destId="{40CBCE86-94C9-4C62-9D2D-E606125B8B38}" srcOrd="3" destOrd="0" presId="urn:microsoft.com/office/officeart/2018/2/layout/IconCircleList"/>
    <dgm:cxn modelId="{8B5E3E6D-6ED5-4DB7-A230-8511F5D9D51C}" type="presParOf" srcId="{90E13DC4-BAE6-474E-80C8-D5DD09BF4DA0}" destId="{A6AF0457-A479-4413-9DF0-39984F51AF5A}" srcOrd="9" destOrd="0" presId="urn:microsoft.com/office/officeart/2018/2/layout/IconCircleList"/>
    <dgm:cxn modelId="{9B3D97E2-333C-46A2-AEF7-516EB6C0F46A}" type="presParOf" srcId="{90E13DC4-BAE6-474E-80C8-D5DD09BF4DA0}" destId="{852F9E43-4799-4A81-AAAE-DB7605E6C7A4}" srcOrd="10" destOrd="0" presId="urn:microsoft.com/office/officeart/2018/2/layout/IconCircleList"/>
    <dgm:cxn modelId="{BCA3D185-3B98-44C2-AFC4-6481AE6F708A}" type="presParOf" srcId="{852F9E43-4799-4A81-AAAE-DB7605E6C7A4}" destId="{0BDCF248-4CDC-43AD-9BEF-954E21F23FB0}" srcOrd="0" destOrd="0" presId="urn:microsoft.com/office/officeart/2018/2/layout/IconCircleList"/>
    <dgm:cxn modelId="{A2E4B2E9-0B1B-43E7-9096-6F14C5FA23D2}" type="presParOf" srcId="{852F9E43-4799-4A81-AAAE-DB7605E6C7A4}" destId="{38C6510E-C92A-404D-9CAF-172E2AD5B2E8}" srcOrd="1" destOrd="0" presId="urn:microsoft.com/office/officeart/2018/2/layout/IconCircleList"/>
    <dgm:cxn modelId="{00914B5E-B25D-41F8-BF9B-E6CFE08FD2CF}" type="presParOf" srcId="{852F9E43-4799-4A81-AAAE-DB7605E6C7A4}" destId="{3AD31A3E-849B-4683-82C9-4311B9654B52}" srcOrd="2" destOrd="0" presId="urn:microsoft.com/office/officeart/2018/2/layout/IconCircleList"/>
    <dgm:cxn modelId="{C4F25435-0763-4F62-811A-29E96A530BD3}" type="presParOf" srcId="{852F9E43-4799-4A81-AAAE-DB7605E6C7A4}" destId="{F69F880F-9242-4745-9A66-297847850437}" srcOrd="3" destOrd="0" presId="urn:microsoft.com/office/officeart/2018/2/layout/IconCircleList"/>
    <dgm:cxn modelId="{D465E385-9A36-423A-BECF-F7BC8200A95D}" type="presParOf" srcId="{90E13DC4-BAE6-474E-80C8-D5DD09BF4DA0}" destId="{DD233E15-F887-4ADF-9E67-04968D49E081}" srcOrd="11" destOrd="0" presId="urn:microsoft.com/office/officeart/2018/2/layout/IconCircleList"/>
    <dgm:cxn modelId="{FB5F77F7-2BB4-4F42-B580-A87B8D775425}" type="presParOf" srcId="{90E13DC4-BAE6-474E-80C8-D5DD09BF4DA0}" destId="{0BAA1043-B9AB-41EE-ACF5-0C273A995F36}" srcOrd="12" destOrd="0" presId="urn:microsoft.com/office/officeart/2018/2/layout/IconCircleList"/>
    <dgm:cxn modelId="{7F1BC0EE-55B2-4291-A74A-4B390E0E7BD6}" type="presParOf" srcId="{0BAA1043-B9AB-41EE-ACF5-0C273A995F36}" destId="{8E4C2FA9-4C1E-4BE9-867A-486DFF980436}" srcOrd="0" destOrd="0" presId="urn:microsoft.com/office/officeart/2018/2/layout/IconCircleList"/>
    <dgm:cxn modelId="{31B1EA38-63E1-46E8-8B9F-1750C4866628}" type="presParOf" srcId="{0BAA1043-B9AB-41EE-ACF5-0C273A995F36}" destId="{5BB5474B-0105-480D-9ADD-4AB44610A2C1}" srcOrd="1" destOrd="0" presId="urn:microsoft.com/office/officeart/2018/2/layout/IconCircleList"/>
    <dgm:cxn modelId="{AB24C223-039C-40C5-892D-5E1663DCFA59}" type="presParOf" srcId="{0BAA1043-B9AB-41EE-ACF5-0C273A995F36}" destId="{EEDB18D5-B1F8-4DA1-B6EC-F7EFD3AEFDBE}" srcOrd="2" destOrd="0" presId="urn:microsoft.com/office/officeart/2018/2/layout/IconCircleList"/>
    <dgm:cxn modelId="{05E4DEA5-3EEF-4EC8-9833-39878BEA8705}" type="presParOf" srcId="{0BAA1043-B9AB-41EE-ACF5-0C273A995F36}" destId="{F09DF157-B45C-4780-A3BA-3FCE2CC5A2B8}" srcOrd="3" destOrd="0" presId="urn:microsoft.com/office/officeart/2018/2/layout/IconCircleList"/>
    <dgm:cxn modelId="{63DC5D80-DFCD-4203-BA2E-34A43D09D1A5}" type="presParOf" srcId="{90E13DC4-BAE6-474E-80C8-D5DD09BF4DA0}" destId="{A5A5C786-527C-44B1-973E-D2EBAE3406E6}" srcOrd="13" destOrd="0" presId="urn:microsoft.com/office/officeart/2018/2/layout/IconCircleList"/>
    <dgm:cxn modelId="{FCB8C78B-C2C0-4B51-BD63-5B26986B87BD}" type="presParOf" srcId="{90E13DC4-BAE6-474E-80C8-D5DD09BF4DA0}" destId="{50ABB431-F94D-433A-B955-1C3682834555}" srcOrd="14" destOrd="0" presId="urn:microsoft.com/office/officeart/2018/2/layout/IconCircleList"/>
    <dgm:cxn modelId="{21FEC00B-E5E2-4D82-A74F-3D6E2829C60D}" type="presParOf" srcId="{50ABB431-F94D-433A-B955-1C3682834555}" destId="{DA41F9C8-63B4-4F77-B584-A1C988D12E30}" srcOrd="0" destOrd="0" presId="urn:microsoft.com/office/officeart/2018/2/layout/IconCircleList"/>
    <dgm:cxn modelId="{63B36FF5-B3BE-4390-9C0F-A7957C0316D8}" type="presParOf" srcId="{50ABB431-F94D-433A-B955-1C3682834555}" destId="{3E1512D8-6BAA-458D-9CA3-E0EC8B9B7467}" srcOrd="1" destOrd="0" presId="urn:microsoft.com/office/officeart/2018/2/layout/IconCircleList"/>
    <dgm:cxn modelId="{63BE9085-8E6B-4323-803A-3FDAD4C64640}" type="presParOf" srcId="{50ABB431-F94D-433A-B955-1C3682834555}" destId="{DC039C16-5EC7-4B87-BA33-490501B0A57F}" srcOrd="2" destOrd="0" presId="urn:microsoft.com/office/officeart/2018/2/layout/IconCircleList"/>
    <dgm:cxn modelId="{7619013B-BFC8-4EB3-B55B-BCCDCFBE5613}" type="presParOf" srcId="{50ABB431-F94D-433A-B955-1C3682834555}" destId="{9E7D8A8D-9E76-4258-8C32-4B5813ACC724}"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F6267-940E-4398-A9DF-24A7AFAECFD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F1998DA-AAE6-475C-96E9-3AE273B1EBD0}">
      <dgm:prSet custT="1"/>
      <dgm:spPr/>
      <dgm:t>
        <a:bodyPr/>
        <a:lstStyle/>
        <a:p>
          <a:r>
            <a:rPr lang="en-US" sz="2400"/>
            <a:t>Functionality:</a:t>
          </a:r>
        </a:p>
      </dgm:t>
    </dgm:pt>
    <dgm:pt modelId="{0FC4F68D-A0F9-421C-BD29-0CDB75E61939}" type="parTrans" cxnId="{F0EC80F5-EBF0-4957-997B-B64208C77F9F}">
      <dgm:prSet/>
      <dgm:spPr/>
      <dgm:t>
        <a:bodyPr/>
        <a:lstStyle/>
        <a:p>
          <a:endParaRPr lang="en-US"/>
        </a:p>
      </dgm:t>
    </dgm:pt>
    <dgm:pt modelId="{09F4EDC5-21F7-4C30-B4F0-1C2DD9923EF7}" type="sibTrans" cxnId="{F0EC80F5-EBF0-4957-997B-B64208C77F9F}">
      <dgm:prSet/>
      <dgm:spPr/>
      <dgm:t>
        <a:bodyPr/>
        <a:lstStyle/>
        <a:p>
          <a:endParaRPr lang="en-US"/>
        </a:p>
      </dgm:t>
    </dgm:pt>
    <dgm:pt modelId="{CC017AA9-851A-4091-A3E8-A9AF271F9619}">
      <dgm:prSet custT="1"/>
      <dgm:spPr/>
      <dgm:t>
        <a:bodyPr/>
        <a:lstStyle/>
        <a:p>
          <a:pPr algn="l"/>
          <a:r>
            <a:rPr lang="en-US" sz="2000"/>
            <a:t>Power-On Sequence:   </a:t>
          </a:r>
        </a:p>
      </dgm:t>
    </dgm:pt>
    <dgm:pt modelId="{E35A88C9-3261-4393-A54D-752170E1BD99}" type="parTrans" cxnId="{833E8136-DC4F-4A48-B4E2-B21998B8EE05}">
      <dgm:prSet/>
      <dgm:spPr/>
      <dgm:t>
        <a:bodyPr/>
        <a:lstStyle/>
        <a:p>
          <a:endParaRPr lang="en-US"/>
        </a:p>
      </dgm:t>
    </dgm:pt>
    <dgm:pt modelId="{979B410C-E0FF-4A9A-93A5-DE6ADB8C92A3}" type="sibTrans" cxnId="{833E8136-DC4F-4A48-B4E2-B21998B8EE05}">
      <dgm:prSet/>
      <dgm:spPr/>
      <dgm:t>
        <a:bodyPr/>
        <a:lstStyle/>
        <a:p>
          <a:endParaRPr lang="en-US"/>
        </a:p>
      </dgm:t>
    </dgm:pt>
    <dgm:pt modelId="{0487D833-80D0-4BA6-B6C2-9E91803E6202}">
      <dgm:prSet custT="1"/>
      <dgm:spPr/>
      <dgm:t>
        <a:bodyPr/>
        <a:lstStyle/>
        <a:p>
          <a:pPr algn="just"/>
          <a:r>
            <a:rPr lang="en-US" sz="1800"/>
            <a:t>- Upon power-up, the regulated 6V supply initializes the  Arduino and powers the water pump.</a:t>
          </a:r>
        </a:p>
      </dgm:t>
    </dgm:pt>
    <dgm:pt modelId="{44216675-770F-49F0-B1CE-2310CC2D43A5}" type="parTrans" cxnId="{6CCCB303-4FE0-4A02-9FC2-10C3F1DCBA62}">
      <dgm:prSet/>
      <dgm:spPr/>
      <dgm:t>
        <a:bodyPr/>
        <a:lstStyle/>
        <a:p>
          <a:endParaRPr lang="en-US"/>
        </a:p>
      </dgm:t>
    </dgm:pt>
    <dgm:pt modelId="{EF58233C-7D8E-4B81-82F8-0966937DA6F1}" type="sibTrans" cxnId="{6CCCB303-4FE0-4A02-9FC2-10C3F1DCBA62}">
      <dgm:prSet/>
      <dgm:spPr/>
      <dgm:t>
        <a:bodyPr/>
        <a:lstStyle/>
        <a:p>
          <a:endParaRPr lang="en-US"/>
        </a:p>
      </dgm:t>
    </dgm:pt>
    <dgm:pt modelId="{4F527503-A111-464F-84ED-9221B7255648}">
      <dgm:prSet custT="1"/>
      <dgm:spPr/>
      <dgm:t>
        <a:bodyPr/>
        <a:lstStyle/>
        <a:p>
          <a:pPr algn="l"/>
          <a:r>
            <a:rPr lang="en-US" sz="2000"/>
            <a:t>Soil Moisture Monitoring:   </a:t>
          </a:r>
        </a:p>
      </dgm:t>
    </dgm:pt>
    <dgm:pt modelId="{5E140943-BE27-4FF0-B91B-AC21DF2AC6EB}" type="parTrans" cxnId="{64295D9B-F83C-4E15-BC1D-4AE8DD026D8D}">
      <dgm:prSet/>
      <dgm:spPr/>
      <dgm:t>
        <a:bodyPr/>
        <a:lstStyle/>
        <a:p>
          <a:endParaRPr lang="en-US"/>
        </a:p>
      </dgm:t>
    </dgm:pt>
    <dgm:pt modelId="{2B921718-4D2E-42C1-9193-61A35E7AD0B1}" type="sibTrans" cxnId="{64295D9B-F83C-4E15-BC1D-4AE8DD026D8D}">
      <dgm:prSet/>
      <dgm:spPr/>
      <dgm:t>
        <a:bodyPr/>
        <a:lstStyle/>
        <a:p>
          <a:endParaRPr lang="en-US"/>
        </a:p>
      </dgm:t>
    </dgm:pt>
    <dgm:pt modelId="{59D9BC96-4277-4529-B86D-C73CA2565631}">
      <dgm:prSet custT="1"/>
      <dgm:spPr/>
      <dgm:t>
        <a:bodyPr/>
        <a:lstStyle/>
        <a:p>
          <a:pPr algn="just"/>
          <a:r>
            <a:rPr lang="en-US" sz="1800">
              <a:solidFill>
                <a:schemeClr val="accent1">
                  <a:lumMod val="75000"/>
                </a:schemeClr>
              </a:solidFill>
            </a:rPr>
            <a:t>- The soil moisture sensor continuously measures the 	moisture level in the plant's soil.</a:t>
          </a:r>
        </a:p>
      </dgm:t>
    </dgm:pt>
    <dgm:pt modelId="{AA1D0B85-7A0D-49F1-A39A-6419602D1B6B}" type="parTrans" cxnId="{98684BAA-5932-42B8-B228-EB50C8F92B92}">
      <dgm:prSet/>
      <dgm:spPr/>
      <dgm:t>
        <a:bodyPr/>
        <a:lstStyle/>
        <a:p>
          <a:endParaRPr lang="en-US"/>
        </a:p>
      </dgm:t>
    </dgm:pt>
    <dgm:pt modelId="{821B9647-EE12-4BC6-BDE5-2D35DD925B76}" type="sibTrans" cxnId="{98684BAA-5932-42B8-B228-EB50C8F92B92}">
      <dgm:prSet/>
      <dgm:spPr/>
      <dgm:t>
        <a:bodyPr/>
        <a:lstStyle/>
        <a:p>
          <a:endParaRPr lang="en-US"/>
        </a:p>
      </dgm:t>
    </dgm:pt>
    <dgm:pt modelId="{72CB7B63-0074-44BD-91D7-2DFC5B105B90}">
      <dgm:prSet custT="1"/>
      <dgm:spPr/>
      <dgm:t>
        <a:bodyPr/>
        <a:lstStyle/>
        <a:p>
          <a:pPr algn="l"/>
          <a:r>
            <a:rPr lang="en-US" sz="2000"/>
            <a:t>Decision Making: </a:t>
          </a:r>
        </a:p>
      </dgm:t>
    </dgm:pt>
    <dgm:pt modelId="{F9222D48-FA23-4BC2-8085-C2C9EB092AE7}" type="parTrans" cxnId="{1F41367A-1F33-467E-8C00-843ED9D1C305}">
      <dgm:prSet/>
      <dgm:spPr/>
      <dgm:t>
        <a:bodyPr/>
        <a:lstStyle/>
        <a:p>
          <a:endParaRPr lang="en-US"/>
        </a:p>
      </dgm:t>
    </dgm:pt>
    <dgm:pt modelId="{4D1216C5-6082-49CF-AD71-9C2349B42D15}" type="sibTrans" cxnId="{1F41367A-1F33-467E-8C00-843ED9D1C305}">
      <dgm:prSet/>
      <dgm:spPr/>
      <dgm:t>
        <a:bodyPr/>
        <a:lstStyle/>
        <a:p>
          <a:endParaRPr lang="en-US"/>
        </a:p>
      </dgm:t>
    </dgm:pt>
    <dgm:pt modelId="{BB697B02-5CAC-4F87-8559-4D3D34E518AF}">
      <dgm:prSet custT="1"/>
      <dgm:spPr/>
      <dgm:t>
        <a:bodyPr/>
        <a:lstStyle/>
        <a:p>
          <a:pPr algn="just"/>
          <a:r>
            <a:rPr lang="en-US" sz="1800"/>
            <a:t>- Arduino processes the soil moisture readings and activates the MOSFET when the moisture falls below a predefined threshold.</a:t>
          </a:r>
        </a:p>
      </dgm:t>
    </dgm:pt>
    <dgm:pt modelId="{9413BB42-BD69-4C6D-94A6-1233CF88015B}" type="parTrans" cxnId="{030272C2-E91E-43E9-8E6B-9168798D1CA7}">
      <dgm:prSet/>
      <dgm:spPr/>
      <dgm:t>
        <a:bodyPr/>
        <a:lstStyle/>
        <a:p>
          <a:endParaRPr lang="en-US"/>
        </a:p>
      </dgm:t>
    </dgm:pt>
    <dgm:pt modelId="{0AAB4785-0A3B-47B0-AA05-9C934F69211A}" type="sibTrans" cxnId="{030272C2-E91E-43E9-8E6B-9168798D1CA7}">
      <dgm:prSet/>
      <dgm:spPr/>
      <dgm:t>
        <a:bodyPr/>
        <a:lstStyle/>
        <a:p>
          <a:endParaRPr lang="en-US"/>
        </a:p>
      </dgm:t>
    </dgm:pt>
    <dgm:pt modelId="{E05FD6AC-29E0-42FF-AFFA-9B13AD7EC1E6}">
      <dgm:prSet custT="1"/>
      <dgm:spPr/>
      <dgm:t>
        <a:bodyPr/>
        <a:lstStyle/>
        <a:p>
          <a:pPr algn="l"/>
          <a:r>
            <a:rPr lang="en-US" sz="2000"/>
            <a:t>Pump Activation:</a:t>
          </a:r>
        </a:p>
      </dgm:t>
    </dgm:pt>
    <dgm:pt modelId="{942DA2AE-B2EE-44DC-8761-54171234BE85}" type="parTrans" cxnId="{5C18DB0F-234D-4021-B21C-0F389B873B77}">
      <dgm:prSet/>
      <dgm:spPr/>
      <dgm:t>
        <a:bodyPr/>
        <a:lstStyle/>
        <a:p>
          <a:endParaRPr lang="en-US"/>
        </a:p>
      </dgm:t>
    </dgm:pt>
    <dgm:pt modelId="{9A69A2BE-2B05-4131-A390-F38F034DE05B}" type="sibTrans" cxnId="{5C18DB0F-234D-4021-B21C-0F389B873B77}">
      <dgm:prSet/>
      <dgm:spPr/>
      <dgm:t>
        <a:bodyPr/>
        <a:lstStyle/>
        <a:p>
          <a:endParaRPr lang="en-US"/>
        </a:p>
      </dgm:t>
    </dgm:pt>
    <dgm:pt modelId="{10AA5253-BA65-4FA2-9A7C-BF89766E6BC8}">
      <dgm:prSet custT="1"/>
      <dgm:spPr/>
      <dgm:t>
        <a:bodyPr/>
        <a:lstStyle/>
        <a:p>
          <a:pPr algn="just"/>
          <a:r>
            <a:rPr lang="en-US" sz="1800">
              <a:solidFill>
                <a:schemeClr val="accent1">
                  <a:lumMod val="75000"/>
                </a:schemeClr>
              </a:solidFill>
            </a:rPr>
            <a:t>- The MOSFET, acting as a switch, turns on the water pump.   </a:t>
          </a:r>
        </a:p>
      </dgm:t>
    </dgm:pt>
    <dgm:pt modelId="{D922087B-994C-4116-BCF4-8E5B1D7E5434}" type="parTrans" cxnId="{2EC1A487-3A7E-4DE4-9294-ADE745B8093F}">
      <dgm:prSet/>
      <dgm:spPr/>
      <dgm:t>
        <a:bodyPr/>
        <a:lstStyle/>
        <a:p>
          <a:endParaRPr lang="en-US"/>
        </a:p>
      </dgm:t>
    </dgm:pt>
    <dgm:pt modelId="{E988D68A-152C-4CF6-A97C-550EB9FEF8F4}" type="sibTrans" cxnId="{2EC1A487-3A7E-4DE4-9294-ADE745B8093F}">
      <dgm:prSet/>
      <dgm:spPr/>
      <dgm:t>
        <a:bodyPr/>
        <a:lstStyle/>
        <a:p>
          <a:endParaRPr lang="en-US"/>
        </a:p>
      </dgm:t>
    </dgm:pt>
    <dgm:pt modelId="{6ADF4D91-5C25-4F57-A11A-92C08C880383}">
      <dgm:prSet custT="1"/>
      <dgm:spPr/>
      <dgm:t>
        <a:bodyPr/>
        <a:lstStyle/>
        <a:p>
          <a:pPr algn="just"/>
          <a:r>
            <a:rPr lang="en-US" sz="1800"/>
            <a:t>- The pump delivers water to the plants until the soil 	moisture level rises above the threshold.</a:t>
          </a:r>
        </a:p>
      </dgm:t>
    </dgm:pt>
    <dgm:pt modelId="{1E0CC33D-B1D1-410C-9816-B192DBE64790}" type="parTrans" cxnId="{0AD2627B-B793-4A7B-9F11-F42D2D382E69}">
      <dgm:prSet/>
      <dgm:spPr/>
      <dgm:t>
        <a:bodyPr/>
        <a:lstStyle/>
        <a:p>
          <a:endParaRPr lang="en-US"/>
        </a:p>
      </dgm:t>
    </dgm:pt>
    <dgm:pt modelId="{1377C380-6533-4ACA-9AA3-38EC04E1BBA8}" type="sibTrans" cxnId="{0AD2627B-B793-4A7B-9F11-F42D2D382E69}">
      <dgm:prSet/>
      <dgm:spPr/>
      <dgm:t>
        <a:bodyPr/>
        <a:lstStyle/>
        <a:p>
          <a:endParaRPr lang="en-US"/>
        </a:p>
      </dgm:t>
    </dgm:pt>
    <dgm:pt modelId="{1D6BB89C-FED2-4E37-B149-F9B804D1F145}" type="pres">
      <dgm:prSet presAssocID="{7A2F6267-940E-4398-A9DF-24A7AFAECFD6}" presName="linear" presStyleCnt="0">
        <dgm:presLayoutVars>
          <dgm:dir/>
          <dgm:animLvl val="lvl"/>
          <dgm:resizeHandles val="exact"/>
        </dgm:presLayoutVars>
      </dgm:prSet>
      <dgm:spPr/>
    </dgm:pt>
    <dgm:pt modelId="{EF818E81-B270-44B2-BDF7-8A0FA536D22C}" type="pres">
      <dgm:prSet presAssocID="{7F1998DA-AAE6-475C-96E9-3AE273B1EBD0}" presName="parentLin" presStyleCnt="0"/>
      <dgm:spPr/>
    </dgm:pt>
    <dgm:pt modelId="{D35C5CBE-C2EA-4F36-B506-208958AC4468}" type="pres">
      <dgm:prSet presAssocID="{7F1998DA-AAE6-475C-96E9-3AE273B1EBD0}" presName="parentLeftMargin" presStyleLbl="node1" presStyleIdx="0" presStyleCnt="1"/>
      <dgm:spPr/>
    </dgm:pt>
    <dgm:pt modelId="{37FB0001-CAAC-4718-980D-CEA5BF2D699E}" type="pres">
      <dgm:prSet presAssocID="{7F1998DA-AAE6-475C-96E9-3AE273B1EBD0}" presName="parentText" presStyleLbl="node1" presStyleIdx="0" presStyleCnt="1">
        <dgm:presLayoutVars>
          <dgm:chMax val="0"/>
          <dgm:bulletEnabled val="1"/>
        </dgm:presLayoutVars>
      </dgm:prSet>
      <dgm:spPr/>
    </dgm:pt>
    <dgm:pt modelId="{FC1E9EC3-0820-4AA0-AA0A-787DD0418050}" type="pres">
      <dgm:prSet presAssocID="{7F1998DA-AAE6-475C-96E9-3AE273B1EBD0}" presName="negativeSpace" presStyleCnt="0"/>
      <dgm:spPr/>
    </dgm:pt>
    <dgm:pt modelId="{B3CDC63A-9A44-4C21-A7EB-82F5B575DDAA}" type="pres">
      <dgm:prSet presAssocID="{7F1998DA-AAE6-475C-96E9-3AE273B1EBD0}" presName="childText" presStyleLbl="conFgAcc1" presStyleIdx="0" presStyleCnt="1">
        <dgm:presLayoutVars>
          <dgm:bulletEnabled val="1"/>
        </dgm:presLayoutVars>
      </dgm:prSet>
      <dgm:spPr/>
    </dgm:pt>
  </dgm:ptLst>
  <dgm:cxnLst>
    <dgm:cxn modelId="{8E440800-9F64-4C4A-8A9B-7207C0B03124}" type="presOf" srcId="{72CB7B63-0074-44BD-91D7-2DFC5B105B90}" destId="{B3CDC63A-9A44-4C21-A7EB-82F5B575DDAA}" srcOrd="0" destOrd="4" presId="urn:microsoft.com/office/officeart/2005/8/layout/list1"/>
    <dgm:cxn modelId="{6CCCB303-4FE0-4A02-9FC2-10C3F1DCBA62}" srcId="{CC017AA9-851A-4091-A3E8-A9AF271F9619}" destId="{0487D833-80D0-4BA6-B6C2-9E91803E6202}" srcOrd="0" destOrd="0" parTransId="{44216675-770F-49F0-B1CE-2310CC2D43A5}" sibTransId="{EF58233C-7D8E-4B81-82F8-0966937DA6F1}"/>
    <dgm:cxn modelId="{41529C0E-61E5-446D-B75A-D383F1632D3E}" type="presOf" srcId="{7F1998DA-AAE6-475C-96E9-3AE273B1EBD0}" destId="{D35C5CBE-C2EA-4F36-B506-208958AC4468}" srcOrd="0" destOrd="0" presId="urn:microsoft.com/office/officeart/2005/8/layout/list1"/>
    <dgm:cxn modelId="{5C18DB0F-234D-4021-B21C-0F389B873B77}" srcId="{7F1998DA-AAE6-475C-96E9-3AE273B1EBD0}" destId="{E05FD6AC-29E0-42FF-AFFA-9B13AD7EC1E6}" srcOrd="3" destOrd="0" parTransId="{942DA2AE-B2EE-44DC-8761-54171234BE85}" sibTransId="{9A69A2BE-2B05-4131-A390-F38F034DE05B}"/>
    <dgm:cxn modelId="{6D97CA2C-439A-4C33-A9B6-2E8E840439F1}" type="presOf" srcId="{6ADF4D91-5C25-4F57-A11A-92C08C880383}" destId="{B3CDC63A-9A44-4C21-A7EB-82F5B575DDAA}" srcOrd="0" destOrd="8" presId="urn:microsoft.com/office/officeart/2005/8/layout/list1"/>
    <dgm:cxn modelId="{833E8136-DC4F-4A48-B4E2-B21998B8EE05}" srcId="{7F1998DA-AAE6-475C-96E9-3AE273B1EBD0}" destId="{CC017AA9-851A-4091-A3E8-A9AF271F9619}" srcOrd="0" destOrd="0" parTransId="{E35A88C9-3261-4393-A54D-752170E1BD99}" sibTransId="{979B410C-E0FF-4A9A-93A5-DE6ADB8C92A3}"/>
    <dgm:cxn modelId="{9292165D-9206-4A7D-A813-B6BE55D4BD75}" type="presOf" srcId="{4F527503-A111-464F-84ED-9221B7255648}" destId="{B3CDC63A-9A44-4C21-A7EB-82F5B575DDAA}" srcOrd="0" destOrd="2" presId="urn:microsoft.com/office/officeart/2005/8/layout/list1"/>
    <dgm:cxn modelId="{51D4A843-2885-4597-AD1D-21BAED9D43AC}" type="presOf" srcId="{E05FD6AC-29E0-42FF-AFFA-9B13AD7EC1E6}" destId="{B3CDC63A-9A44-4C21-A7EB-82F5B575DDAA}" srcOrd="0" destOrd="6" presId="urn:microsoft.com/office/officeart/2005/8/layout/list1"/>
    <dgm:cxn modelId="{D88A2864-B5FA-4F02-8398-3EDC84808061}" type="presOf" srcId="{7A2F6267-940E-4398-A9DF-24A7AFAECFD6}" destId="{1D6BB89C-FED2-4E37-B149-F9B804D1F145}" srcOrd="0" destOrd="0" presId="urn:microsoft.com/office/officeart/2005/8/layout/list1"/>
    <dgm:cxn modelId="{C4548B4A-2B6E-426C-BD96-F7DAA14FD8D2}" type="presOf" srcId="{7F1998DA-AAE6-475C-96E9-3AE273B1EBD0}" destId="{37FB0001-CAAC-4718-980D-CEA5BF2D699E}" srcOrd="1" destOrd="0" presId="urn:microsoft.com/office/officeart/2005/8/layout/list1"/>
    <dgm:cxn modelId="{AC6C0978-E446-438E-B269-847C85E6BA5E}" type="presOf" srcId="{CC017AA9-851A-4091-A3E8-A9AF271F9619}" destId="{B3CDC63A-9A44-4C21-A7EB-82F5B575DDAA}" srcOrd="0" destOrd="0" presId="urn:microsoft.com/office/officeart/2005/8/layout/list1"/>
    <dgm:cxn modelId="{1F41367A-1F33-467E-8C00-843ED9D1C305}" srcId="{7F1998DA-AAE6-475C-96E9-3AE273B1EBD0}" destId="{72CB7B63-0074-44BD-91D7-2DFC5B105B90}" srcOrd="2" destOrd="0" parTransId="{F9222D48-FA23-4BC2-8085-C2C9EB092AE7}" sibTransId="{4D1216C5-6082-49CF-AD71-9C2349B42D15}"/>
    <dgm:cxn modelId="{0AD2627B-B793-4A7B-9F11-F42D2D382E69}" srcId="{E05FD6AC-29E0-42FF-AFFA-9B13AD7EC1E6}" destId="{6ADF4D91-5C25-4F57-A11A-92C08C880383}" srcOrd="1" destOrd="0" parTransId="{1E0CC33D-B1D1-410C-9816-B192DBE64790}" sibTransId="{1377C380-6533-4ACA-9AA3-38EC04E1BBA8}"/>
    <dgm:cxn modelId="{31E7E385-72E2-4190-93BD-D11D3C907A55}" type="presOf" srcId="{BB697B02-5CAC-4F87-8559-4D3D34E518AF}" destId="{B3CDC63A-9A44-4C21-A7EB-82F5B575DDAA}" srcOrd="0" destOrd="5" presId="urn:microsoft.com/office/officeart/2005/8/layout/list1"/>
    <dgm:cxn modelId="{2EC1A487-3A7E-4DE4-9294-ADE745B8093F}" srcId="{E05FD6AC-29E0-42FF-AFFA-9B13AD7EC1E6}" destId="{10AA5253-BA65-4FA2-9A7C-BF89766E6BC8}" srcOrd="0" destOrd="0" parTransId="{D922087B-994C-4116-BCF4-8E5B1D7E5434}" sibTransId="{E988D68A-152C-4CF6-A97C-550EB9FEF8F4}"/>
    <dgm:cxn modelId="{64295D9B-F83C-4E15-BC1D-4AE8DD026D8D}" srcId="{7F1998DA-AAE6-475C-96E9-3AE273B1EBD0}" destId="{4F527503-A111-464F-84ED-9221B7255648}" srcOrd="1" destOrd="0" parTransId="{5E140943-BE27-4FF0-B91B-AC21DF2AC6EB}" sibTransId="{2B921718-4D2E-42C1-9193-61A35E7AD0B1}"/>
    <dgm:cxn modelId="{1E04EFA0-6A53-48E8-90F1-13FB6B360871}" type="presOf" srcId="{0487D833-80D0-4BA6-B6C2-9E91803E6202}" destId="{B3CDC63A-9A44-4C21-A7EB-82F5B575DDAA}" srcOrd="0" destOrd="1" presId="urn:microsoft.com/office/officeart/2005/8/layout/list1"/>
    <dgm:cxn modelId="{227862A4-CDAA-44F4-B2FD-B7F691D6B878}" type="presOf" srcId="{10AA5253-BA65-4FA2-9A7C-BF89766E6BC8}" destId="{B3CDC63A-9A44-4C21-A7EB-82F5B575DDAA}" srcOrd="0" destOrd="7" presId="urn:microsoft.com/office/officeart/2005/8/layout/list1"/>
    <dgm:cxn modelId="{98684BAA-5932-42B8-B228-EB50C8F92B92}" srcId="{4F527503-A111-464F-84ED-9221B7255648}" destId="{59D9BC96-4277-4529-B86D-C73CA2565631}" srcOrd="0" destOrd="0" parTransId="{AA1D0B85-7A0D-49F1-A39A-6419602D1B6B}" sibTransId="{821B9647-EE12-4BC6-BDE5-2D35DD925B76}"/>
    <dgm:cxn modelId="{030272C2-E91E-43E9-8E6B-9168798D1CA7}" srcId="{72CB7B63-0074-44BD-91D7-2DFC5B105B90}" destId="{BB697B02-5CAC-4F87-8559-4D3D34E518AF}" srcOrd="0" destOrd="0" parTransId="{9413BB42-BD69-4C6D-94A6-1233CF88015B}" sibTransId="{0AAB4785-0A3B-47B0-AA05-9C934F69211A}"/>
    <dgm:cxn modelId="{69BA57C3-0172-4FFD-8179-2EFACB8D9D65}" type="presOf" srcId="{59D9BC96-4277-4529-B86D-C73CA2565631}" destId="{B3CDC63A-9A44-4C21-A7EB-82F5B575DDAA}" srcOrd="0" destOrd="3" presId="urn:microsoft.com/office/officeart/2005/8/layout/list1"/>
    <dgm:cxn modelId="{F0EC80F5-EBF0-4957-997B-B64208C77F9F}" srcId="{7A2F6267-940E-4398-A9DF-24A7AFAECFD6}" destId="{7F1998DA-AAE6-475C-96E9-3AE273B1EBD0}" srcOrd="0" destOrd="0" parTransId="{0FC4F68D-A0F9-421C-BD29-0CDB75E61939}" sibTransId="{09F4EDC5-21F7-4C30-B4F0-1C2DD9923EF7}"/>
    <dgm:cxn modelId="{EA4AD26F-C2BB-4D36-A81B-3216FF202A43}" type="presParOf" srcId="{1D6BB89C-FED2-4E37-B149-F9B804D1F145}" destId="{EF818E81-B270-44B2-BDF7-8A0FA536D22C}" srcOrd="0" destOrd="0" presId="urn:microsoft.com/office/officeart/2005/8/layout/list1"/>
    <dgm:cxn modelId="{6FE4FDED-2978-4FBC-86C4-623CF4B4F67D}" type="presParOf" srcId="{EF818E81-B270-44B2-BDF7-8A0FA536D22C}" destId="{D35C5CBE-C2EA-4F36-B506-208958AC4468}" srcOrd="0" destOrd="0" presId="urn:microsoft.com/office/officeart/2005/8/layout/list1"/>
    <dgm:cxn modelId="{12750AE6-1897-4DD1-8A84-78E73394DBF2}" type="presParOf" srcId="{EF818E81-B270-44B2-BDF7-8A0FA536D22C}" destId="{37FB0001-CAAC-4718-980D-CEA5BF2D699E}" srcOrd="1" destOrd="0" presId="urn:microsoft.com/office/officeart/2005/8/layout/list1"/>
    <dgm:cxn modelId="{80CF356C-7E5B-4475-9B01-7FB972332BB4}" type="presParOf" srcId="{1D6BB89C-FED2-4E37-B149-F9B804D1F145}" destId="{FC1E9EC3-0820-4AA0-AA0A-787DD0418050}" srcOrd="1" destOrd="0" presId="urn:microsoft.com/office/officeart/2005/8/layout/list1"/>
    <dgm:cxn modelId="{B2259B0B-3EBE-465F-9500-2AEE47BA63FE}" type="presParOf" srcId="{1D6BB89C-FED2-4E37-B149-F9B804D1F145}" destId="{B3CDC63A-9A44-4C21-A7EB-82F5B575DDAA}"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33F02-2AE9-4256-8C11-EF82F766B165}">
      <dsp:nvSpPr>
        <dsp:cNvPr id="0" name=""/>
        <dsp:cNvSpPr/>
      </dsp:nvSpPr>
      <dsp:spPr>
        <a:xfrm>
          <a:off x="409349" y="26063"/>
          <a:ext cx="1131377" cy="11313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EC7EBE-987C-4858-BC62-3407447503C5}">
      <dsp:nvSpPr>
        <dsp:cNvPr id="0" name=""/>
        <dsp:cNvSpPr/>
      </dsp:nvSpPr>
      <dsp:spPr>
        <a:xfrm>
          <a:off x="646938" y="263652"/>
          <a:ext cx="656199" cy="6561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223278-1033-413D-B918-CA55E8D267C2}">
      <dsp:nvSpPr>
        <dsp:cNvPr id="0" name=""/>
        <dsp:cNvSpPr/>
      </dsp:nvSpPr>
      <dsp:spPr>
        <a:xfrm>
          <a:off x="1783165" y="26063"/>
          <a:ext cx="2666818" cy="113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Objectives 	</a:t>
          </a:r>
          <a:r>
            <a:rPr lang="en-US" sz="2400" b="1" kern="1200">
              <a:solidFill>
                <a:srgbClr val="7030A0"/>
              </a:solidFill>
            </a:rPr>
            <a:t>3</a:t>
          </a:r>
          <a:endParaRPr lang="en-US" sz="2400" kern="1200">
            <a:solidFill>
              <a:srgbClr val="7030A0"/>
            </a:solidFill>
          </a:endParaRPr>
        </a:p>
      </dsp:txBody>
      <dsp:txXfrm>
        <a:off x="1783165" y="26063"/>
        <a:ext cx="2666818" cy="1131377"/>
      </dsp:txXfrm>
    </dsp:sp>
    <dsp:sp modelId="{633E7256-1F0E-4C44-8B3E-71DB8129F8AF}">
      <dsp:nvSpPr>
        <dsp:cNvPr id="0" name=""/>
        <dsp:cNvSpPr/>
      </dsp:nvSpPr>
      <dsp:spPr>
        <a:xfrm>
          <a:off x="4914656" y="26063"/>
          <a:ext cx="1131377" cy="11313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04488-67B0-4DE8-A09D-8BA8A51EB16A}">
      <dsp:nvSpPr>
        <dsp:cNvPr id="0" name=""/>
        <dsp:cNvSpPr/>
      </dsp:nvSpPr>
      <dsp:spPr>
        <a:xfrm>
          <a:off x="5152246" y="263652"/>
          <a:ext cx="656199" cy="6561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937DE5-09CA-4B33-A56C-E37E93EBEC79}">
      <dsp:nvSpPr>
        <dsp:cNvPr id="0" name=""/>
        <dsp:cNvSpPr/>
      </dsp:nvSpPr>
      <dsp:spPr>
        <a:xfrm>
          <a:off x="6288472" y="26063"/>
          <a:ext cx="2666818" cy="113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Introduction     </a:t>
          </a:r>
          <a:r>
            <a:rPr lang="en-US" sz="2400" b="1" kern="1200">
              <a:solidFill>
                <a:srgbClr val="7030A0"/>
              </a:solidFill>
            </a:rPr>
            <a:t>4-6</a:t>
          </a:r>
          <a:endParaRPr lang="en-US" sz="2400" kern="1200">
            <a:solidFill>
              <a:srgbClr val="7030A0"/>
            </a:solidFill>
          </a:endParaRPr>
        </a:p>
      </dsp:txBody>
      <dsp:txXfrm>
        <a:off x="6288472" y="26063"/>
        <a:ext cx="2666818" cy="1131377"/>
      </dsp:txXfrm>
    </dsp:sp>
    <dsp:sp modelId="{3448D554-7512-432D-B372-9E81BF8DE37F}">
      <dsp:nvSpPr>
        <dsp:cNvPr id="0" name=""/>
        <dsp:cNvSpPr/>
      </dsp:nvSpPr>
      <dsp:spPr>
        <a:xfrm>
          <a:off x="9419964" y="26063"/>
          <a:ext cx="1131377" cy="11313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C38B55-BF30-4001-894D-3FDB9D50517B}">
      <dsp:nvSpPr>
        <dsp:cNvPr id="0" name=""/>
        <dsp:cNvSpPr/>
      </dsp:nvSpPr>
      <dsp:spPr>
        <a:xfrm>
          <a:off x="9657553" y="263652"/>
          <a:ext cx="656199" cy="6561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B409D9-7B42-4464-B59D-DCC321690276}">
      <dsp:nvSpPr>
        <dsp:cNvPr id="0" name=""/>
        <dsp:cNvSpPr/>
      </dsp:nvSpPr>
      <dsp:spPr>
        <a:xfrm>
          <a:off x="10877017" y="47830"/>
          <a:ext cx="3319042" cy="113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Literature Review </a:t>
          </a:r>
          <a:r>
            <a:rPr lang="en-US" sz="2400" b="1" kern="1200">
              <a:solidFill>
                <a:srgbClr val="7030A0"/>
              </a:solidFill>
            </a:rPr>
            <a:t>7-8</a:t>
          </a:r>
          <a:endParaRPr lang="en-US" sz="2400" kern="1200">
            <a:solidFill>
              <a:srgbClr val="7030A0"/>
            </a:solidFill>
          </a:endParaRPr>
        </a:p>
      </dsp:txBody>
      <dsp:txXfrm>
        <a:off x="10877017" y="47830"/>
        <a:ext cx="3319042" cy="1131377"/>
      </dsp:txXfrm>
    </dsp:sp>
    <dsp:sp modelId="{2E8779CF-9FA7-492B-A594-9BDACB119EB5}">
      <dsp:nvSpPr>
        <dsp:cNvPr id="0" name=""/>
        <dsp:cNvSpPr/>
      </dsp:nvSpPr>
      <dsp:spPr>
        <a:xfrm>
          <a:off x="409349" y="2045113"/>
          <a:ext cx="1131377" cy="11313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731CA-0269-47A0-AD42-689872132D5F}">
      <dsp:nvSpPr>
        <dsp:cNvPr id="0" name=""/>
        <dsp:cNvSpPr/>
      </dsp:nvSpPr>
      <dsp:spPr>
        <a:xfrm>
          <a:off x="646938" y="2282702"/>
          <a:ext cx="656199" cy="6561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4C7F32-446F-4747-A300-AE95A6362005}">
      <dsp:nvSpPr>
        <dsp:cNvPr id="0" name=""/>
        <dsp:cNvSpPr/>
      </dsp:nvSpPr>
      <dsp:spPr>
        <a:xfrm>
          <a:off x="1715027" y="2055997"/>
          <a:ext cx="3064334" cy="113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Working Method  </a:t>
          </a:r>
          <a:r>
            <a:rPr lang="en-US" sz="2400" b="1" kern="1200">
              <a:solidFill>
                <a:srgbClr val="7030A0"/>
              </a:solidFill>
            </a:rPr>
            <a:t>9-12</a:t>
          </a:r>
          <a:endParaRPr lang="en-US" sz="2400" kern="1200">
            <a:solidFill>
              <a:srgbClr val="7030A0"/>
            </a:solidFill>
          </a:endParaRPr>
        </a:p>
      </dsp:txBody>
      <dsp:txXfrm>
        <a:off x="1715027" y="2055997"/>
        <a:ext cx="3064334" cy="1131377"/>
      </dsp:txXfrm>
    </dsp:sp>
    <dsp:sp modelId="{ECB9FBCB-422F-403D-A3FF-14012CDE3ACA}">
      <dsp:nvSpPr>
        <dsp:cNvPr id="0" name=""/>
        <dsp:cNvSpPr/>
      </dsp:nvSpPr>
      <dsp:spPr>
        <a:xfrm>
          <a:off x="4961040" y="2045113"/>
          <a:ext cx="1131377" cy="113137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C6241-A1BC-45B3-A58F-6F64155B5C66}">
      <dsp:nvSpPr>
        <dsp:cNvPr id="0" name=""/>
        <dsp:cNvSpPr/>
      </dsp:nvSpPr>
      <dsp:spPr>
        <a:xfrm>
          <a:off x="5253027" y="2282702"/>
          <a:ext cx="656199" cy="6561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CBCE86-94C9-4C62-9D2D-E606125B8B38}">
      <dsp:nvSpPr>
        <dsp:cNvPr id="0" name=""/>
        <dsp:cNvSpPr/>
      </dsp:nvSpPr>
      <dsp:spPr>
        <a:xfrm>
          <a:off x="6487230" y="2045113"/>
          <a:ext cx="2666818" cy="113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Description of the Work    </a:t>
          </a:r>
          <a:r>
            <a:rPr lang="en-US" sz="2400" b="1" kern="1200">
              <a:solidFill>
                <a:srgbClr val="7030A0"/>
              </a:solidFill>
            </a:rPr>
            <a:t>13-19</a:t>
          </a:r>
          <a:endParaRPr lang="en-US" sz="2400" kern="1200">
            <a:solidFill>
              <a:srgbClr val="7030A0"/>
            </a:solidFill>
          </a:endParaRPr>
        </a:p>
      </dsp:txBody>
      <dsp:txXfrm>
        <a:off x="6487230" y="2045113"/>
        <a:ext cx="2666818" cy="1131377"/>
      </dsp:txXfrm>
    </dsp:sp>
    <dsp:sp modelId="{0BDCF248-4CDC-43AD-9BEF-954E21F23FB0}">
      <dsp:nvSpPr>
        <dsp:cNvPr id="0" name=""/>
        <dsp:cNvSpPr/>
      </dsp:nvSpPr>
      <dsp:spPr>
        <a:xfrm>
          <a:off x="9618722" y="2045113"/>
          <a:ext cx="1131377" cy="11313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6510E-C92A-404D-9CAF-172E2AD5B2E8}">
      <dsp:nvSpPr>
        <dsp:cNvPr id="0" name=""/>
        <dsp:cNvSpPr/>
      </dsp:nvSpPr>
      <dsp:spPr>
        <a:xfrm>
          <a:off x="9856311" y="2282702"/>
          <a:ext cx="656199" cy="6561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9F880F-9242-4745-9A66-297847850437}">
      <dsp:nvSpPr>
        <dsp:cNvPr id="0" name=""/>
        <dsp:cNvSpPr/>
      </dsp:nvSpPr>
      <dsp:spPr>
        <a:xfrm>
          <a:off x="10992537" y="2045113"/>
          <a:ext cx="2666818" cy="113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Results and Discussions    </a:t>
          </a:r>
          <a:r>
            <a:rPr lang="en-US" sz="2400" b="1" kern="1200">
              <a:solidFill>
                <a:srgbClr val="7030A0"/>
              </a:solidFill>
            </a:rPr>
            <a:t>20-22</a:t>
          </a:r>
          <a:endParaRPr lang="en-US" sz="2400" kern="1200">
            <a:solidFill>
              <a:srgbClr val="7030A0"/>
            </a:solidFill>
          </a:endParaRPr>
        </a:p>
      </dsp:txBody>
      <dsp:txXfrm>
        <a:off x="10992537" y="2045113"/>
        <a:ext cx="2666818" cy="1131377"/>
      </dsp:txXfrm>
    </dsp:sp>
    <dsp:sp modelId="{8E4C2FA9-4C1E-4BE9-867A-486DFF980436}">
      <dsp:nvSpPr>
        <dsp:cNvPr id="0" name=""/>
        <dsp:cNvSpPr/>
      </dsp:nvSpPr>
      <dsp:spPr>
        <a:xfrm>
          <a:off x="409349" y="4064164"/>
          <a:ext cx="1131377" cy="11313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B5474B-0105-480D-9ADD-4AB44610A2C1}">
      <dsp:nvSpPr>
        <dsp:cNvPr id="0" name=""/>
        <dsp:cNvSpPr/>
      </dsp:nvSpPr>
      <dsp:spPr>
        <a:xfrm>
          <a:off x="646938" y="4301753"/>
          <a:ext cx="656199" cy="65619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9DF157-B45C-4780-A3BA-3FCE2CC5A2B8}">
      <dsp:nvSpPr>
        <dsp:cNvPr id="0" name=""/>
        <dsp:cNvSpPr/>
      </dsp:nvSpPr>
      <dsp:spPr>
        <a:xfrm>
          <a:off x="1783165" y="4064164"/>
          <a:ext cx="2666818" cy="113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Conclusions    </a:t>
          </a:r>
          <a:r>
            <a:rPr lang="en-US" sz="2400" b="1" kern="1200">
              <a:solidFill>
                <a:srgbClr val="7030A0"/>
              </a:solidFill>
            </a:rPr>
            <a:t>23</a:t>
          </a:r>
          <a:endParaRPr lang="en-US" sz="2400" kern="1200">
            <a:solidFill>
              <a:srgbClr val="7030A0"/>
            </a:solidFill>
          </a:endParaRPr>
        </a:p>
      </dsp:txBody>
      <dsp:txXfrm>
        <a:off x="1783165" y="4064164"/>
        <a:ext cx="2666818" cy="1131377"/>
      </dsp:txXfrm>
    </dsp:sp>
    <dsp:sp modelId="{DA41F9C8-63B4-4F77-B584-A1C988D12E30}">
      <dsp:nvSpPr>
        <dsp:cNvPr id="0" name=""/>
        <dsp:cNvSpPr/>
      </dsp:nvSpPr>
      <dsp:spPr>
        <a:xfrm>
          <a:off x="4914656" y="4064164"/>
          <a:ext cx="1131377" cy="11313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512D8-6BAA-458D-9CA3-E0EC8B9B7467}">
      <dsp:nvSpPr>
        <dsp:cNvPr id="0" name=""/>
        <dsp:cNvSpPr/>
      </dsp:nvSpPr>
      <dsp:spPr>
        <a:xfrm>
          <a:off x="5152246" y="4301753"/>
          <a:ext cx="656199" cy="65619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7D8A8D-9E76-4258-8C32-4B5813ACC724}">
      <dsp:nvSpPr>
        <dsp:cNvPr id="0" name=""/>
        <dsp:cNvSpPr/>
      </dsp:nvSpPr>
      <dsp:spPr>
        <a:xfrm>
          <a:off x="6288472" y="4064164"/>
          <a:ext cx="2666818" cy="113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Future Works     </a:t>
          </a:r>
          <a:r>
            <a:rPr lang="en-US" sz="2400" b="1" kern="1200">
              <a:solidFill>
                <a:srgbClr val="7030A0"/>
              </a:solidFill>
            </a:rPr>
            <a:t>24</a:t>
          </a:r>
          <a:endParaRPr lang="en-US" sz="2400" kern="1200">
            <a:solidFill>
              <a:srgbClr val="7030A0"/>
            </a:solidFill>
          </a:endParaRPr>
        </a:p>
      </dsp:txBody>
      <dsp:txXfrm>
        <a:off x="6288472" y="4064164"/>
        <a:ext cx="2666818" cy="1131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DC63A-9A44-4C21-A7EB-82F5B575DDAA}">
      <dsp:nvSpPr>
        <dsp:cNvPr id="0" name=""/>
        <dsp:cNvSpPr/>
      </dsp:nvSpPr>
      <dsp:spPr>
        <a:xfrm>
          <a:off x="0" y="208874"/>
          <a:ext cx="6075357" cy="491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1515" tIns="270764" rIns="47151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Power-On Sequence:   </a:t>
          </a:r>
        </a:p>
        <a:p>
          <a:pPr marL="342900" lvl="2" indent="-171450" algn="just" defTabSz="800100">
            <a:lnSpc>
              <a:spcPct val="90000"/>
            </a:lnSpc>
            <a:spcBef>
              <a:spcPct val="0"/>
            </a:spcBef>
            <a:spcAft>
              <a:spcPct val="15000"/>
            </a:spcAft>
            <a:buChar char="•"/>
          </a:pPr>
          <a:r>
            <a:rPr lang="en-US" sz="1800" kern="1200"/>
            <a:t>- Upon power-up, the regulated 6V supply initializes the  Arduino and powers the water pump.</a:t>
          </a:r>
        </a:p>
        <a:p>
          <a:pPr marL="228600" lvl="1" indent="-228600" algn="l" defTabSz="889000">
            <a:lnSpc>
              <a:spcPct val="90000"/>
            </a:lnSpc>
            <a:spcBef>
              <a:spcPct val="0"/>
            </a:spcBef>
            <a:spcAft>
              <a:spcPct val="15000"/>
            </a:spcAft>
            <a:buChar char="•"/>
          </a:pPr>
          <a:r>
            <a:rPr lang="en-US" sz="2000" kern="1200"/>
            <a:t>Soil Moisture Monitoring:   </a:t>
          </a:r>
        </a:p>
        <a:p>
          <a:pPr marL="342900" lvl="2" indent="-171450" algn="just" defTabSz="800100">
            <a:lnSpc>
              <a:spcPct val="90000"/>
            </a:lnSpc>
            <a:spcBef>
              <a:spcPct val="0"/>
            </a:spcBef>
            <a:spcAft>
              <a:spcPct val="15000"/>
            </a:spcAft>
            <a:buChar char="•"/>
          </a:pPr>
          <a:r>
            <a:rPr lang="en-US" sz="1800" kern="1200">
              <a:solidFill>
                <a:schemeClr val="accent1">
                  <a:lumMod val="75000"/>
                </a:schemeClr>
              </a:solidFill>
            </a:rPr>
            <a:t>- The soil moisture sensor continuously measures the 	moisture level in the plant's soil.</a:t>
          </a:r>
        </a:p>
        <a:p>
          <a:pPr marL="228600" lvl="1" indent="-228600" algn="l" defTabSz="889000">
            <a:lnSpc>
              <a:spcPct val="90000"/>
            </a:lnSpc>
            <a:spcBef>
              <a:spcPct val="0"/>
            </a:spcBef>
            <a:spcAft>
              <a:spcPct val="15000"/>
            </a:spcAft>
            <a:buChar char="•"/>
          </a:pPr>
          <a:r>
            <a:rPr lang="en-US" sz="2000" kern="1200"/>
            <a:t>Decision Making: </a:t>
          </a:r>
        </a:p>
        <a:p>
          <a:pPr marL="342900" lvl="2" indent="-171450" algn="just" defTabSz="800100">
            <a:lnSpc>
              <a:spcPct val="90000"/>
            </a:lnSpc>
            <a:spcBef>
              <a:spcPct val="0"/>
            </a:spcBef>
            <a:spcAft>
              <a:spcPct val="15000"/>
            </a:spcAft>
            <a:buChar char="•"/>
          </a:pPr>
          <a:r>
            <a:rPr lang="en-US" sz="1800" kern="1200"/>
            <a:t>- Arduino processes the soil moisture readings and activates the MOSFET when the moisture falls below a predefined threshold.</a:t>
          </a:r>
        </a:p>
        <a:p>
          <a:pPr marL="228600" lvl="1" indent="-228600" algn="l" defTabSz="889000">
            <a:lnSpc>
              <a:spcPct val="90000"/>
            </a:lnSpc>
            <a:spcBef>
              <a:spcPct val="0"/>
            </a:spcBef>
            <a:spcAft>
              <a:spcPct val="15000"/>
            </a:spcAft>
            <a:buChar char="•"/>
          </a:pPr>
          <a:r>
            <a:rPr lang="en-US" sz="2000" kern="1200"/>
            <a:t>Pump Activation:</a:t>
          </a:r>
        </a:p>
        <a:p>
          <a:pPr marL="342900" lvl="2" indent="-171450" algn="just" defTabSz="800100">
            <a:lnSpc>
              <a:spcPct val="90000"/>
            </a:lnSpc>
            <a:spcBef>
              <a:spcPct val="0"/>
            </a:spcBef>
            <a:spcAft>
              <a:spcPct val="15000"/>
            </a:spcAft>
            <a:buChar char="•"/>
          </a:pPr>
          <a:r>
            <a:rPr lang="en-US" sz="1800" kern="1200">
              <a:solidFill>
                <a:schemeClr val="accent1">
                  <a:lumMod val="75000"/>
                </a:schemeClr>
              </a:solidFill>
            </a:rPr>
            <a:t>- The MOSFET, acting as a switch, turns on the water pump.   </a:t>
          </a:r>
        </a:p>
        <a:p>
          <a:pPr marL="342900" lvl="2" indent="-171450" algn="just" defTabSz="800100">
            <a:lnSpc>
              <a:spcPct val="90000"/>
            </a:lnSpc>
            <a:spcBef>
              <a:spcPct val="0"/>
            </a:spcBef>
            <a:spcAft>
              <a:spcPct val="15000"/>
            </a:spcAft>
            <a:buChar char="•"/>
          </a:pPr>
          <a:r>
            <a:rPr lang="en-US" sz="1800" kern="1200"/>
            <a:t>- The pump delivers water to the plants until the soil 	moisture level rises above the threshold.</a:t>
          </a:r>
        </a:p>
      </dsp:txBody>
      <dsp:txXfrm>
        <a:off x="0" y="208874"/>
        <a:ext cx="6075357" cy="4914000"/>
      </dsp:txXfrm>
    </dsp:sp>
    <dsp:sp modelId="{37FB0001-CAAC-4718-980D-CEA5BF2D699E}">
      <dsp:nvSpPr>
        <dsp:cNvPr id="0" name=""/>
        <dsp:cNvSpPr/>
      </dsp:nvSpPr>
      <dsp:spPr>
        <a:xfrm>
          <a:off x="303767" y="16994"/>
          <a:ext cx="425274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744" tIns="0" rIns="160744" bIns="0" numCol="1" spcCol="1270" anchor="ctr" anchorCtr="0">
          <a:noAutofit/>
        </a:bodyPr>
        <a:lstStyle/>
        <a:p>
          <a:pPr marL="0" lvl="0" indent="0" algn="l" defTabSz="1066800">
            <a:lnSpc>
              <a:spcPct val="90000"/>
            </a:lnSpc>
            <a:spcBef>
              <a:spcPct val="0"/>
            </a:spcBef>
            <a:spcAft>
              <a:spcPct val="35000"/>
            </a:spcAft>
            <a:buNone/>
          </a:pPr>
          <a:r>
            <a:rPr lang="en-US" sz="2400" kern="1200"/>
            <a:t>Functionality:</a:t>
          </a:r>
        </a:p>
      </dsp:txBody>
      <dsp:txXfrm>
        <a:off x="322501" y="35728"/>
        <a:ext cx="4215281" cy="34629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59C53-1F47-4EC3-BD04-DCF7D9853FE2}" type="datetimeFigureOut">
              <a:rPr lang="en-US" smtClean="0"/>
              <a:t>1/18/2026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966561-935E-43F2-AA27-F6429D640CD0}" type="slidenum">
              <a:rPr lang="en-US" smtClean="0"/>
              <a:t>‹#›</a:t>
            </a:fld>
            <a:endParaRPr lang="en-US"/>
          </a:p>
        </p:txBody>
      </p:sp>
    </p:spTree>
    <p:extLst>
      <p:ext uri="{BB962C8B-B14F-4D97-AF65-F5344CB8AC3E}">
        <p14:creationId xmlns:p14="http://schemas.microsoft.com/office/powerpoint/2010/main" val="28583798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753D4-FC42-4AF9-9F67-FF67B8A220EF}" type="datetimeFigureOut">
              <a:rPr lang="en-US" smtClean="0"/>
              <a:t>1/18/2026</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D5281-AB0E-4AE5-96D1-620E2E6C6426}" type="slidenum">
              <a:rPr lang="en-US" smtClean="0"/>
              <a:t>‹#›</a:t>
            </a:fld>
            <a:endParaRPr lang="en-US"/>
          </a:p>
        </p:txBody>
      </p:sp>
    </p:spTree>
    <p:extLst>
      <p:ext uri="{BB962C8B-B14F-4D97-AF65-F5344CB8AC3E}">
        <p14:creationId xmlns:p14="http://schemas.microsoft.com/office/powerpoint/2010/main" val="3235946233"/>
      </p:ext>
    </p:extLst>
  </p:cSld>
  <p:clrMap bg1="lt1" tx1="dk1" bg2="lt2" tx2="dk2" accent1="accent1" accent2="accent2" accent3="accent3" accent4="accent4" accent5="accent5" accent6="accent6" hlink="hlink" folHlink="folHlink"/>
  <p:hf hdr="0" ftr="0" dt="0"/>
  <p:notesStyle>
    <a:lvl1pPr marL="0" algn="l" defTabSz="1185062" rtl="0" eaLnBrk="1" latinLnBrk="0" hangingPunct="1">
      <a:defRPr sz="1555" kern="1200">
        <a:solidFill>
          <a:schemeClr val="tx1"/>
        </a:solidFill>
        <a:latin typeface="+mn-lt"/>
        <a:ea typeface="+mn-ea"/>
        <a:cs typeface="+mn-cs"/>
      </a:defRPr>
    </a:lvl1pPr>
    <a:lvl2pPr marL="592531" algn="l" defTabSz="1185062" rtl="0" eaLnBrk="1" latinLnBrk="0" hangingPunct="1">
      <a:defRPr sz="1555" kern="1200">
        <a:solidFill>
          <a:schemeClr val="tx1"/>
        </a:solidFill>
        <a:latin typeface="+mn-lt"/>
        <a:ea typeface="+mn-ea"/>
        <a:cs typeface="+mn-cs"/>
      </a:defRPr>
    </a:lvl2pPr>
    <a:lvl3pPr marL="1185062" algn="l" defTabSz="1185062" rtl="0" eaLnBrk="1" latinLnBrk="0" hangingPunct="1">
      <a:defRPr sz="1555" kern="1200">
        <a:solidFill>
          <a:schemeClr val="tx1"/>
        </a:solidFill>
        <a:latin typeface="+mn-lt"/>
        <a:ea typeface="+mn-ea"/>
        <a:cs typeface="+mn-cs"/>
      </a:defRPr>
    </a:lvl3pPr>
    <a:lvl4pPr marL="1777594" algn="l" defTabSz="1185062" rtl="0" eaLnBrk="1" latinLnBrk="0" hangingPunct="1">
      <a:defRPr sz="1555" kern="1200">
        <a:solidFill>
          <a:schemeClr val="tx1"/>
        </a:solidFill>
        <a:latin typeface="+mn-lt"/>
        <a:ea typeface="+mn-ea"/>
        <a:cs typeface="+mn-cs"/>
      </a:defRPr>
    </a:lvl4pPr>
    <a:lvl5pPr marL="2370125" algn="l" defTabSz="1185062" rtl="0" eaLnBrk="1" latinLnBrk="0" hangingPunct="1">
      <a:defRPr sz="1555" kern="1200">
        <a:solidFill>
          <a:schemeClr val="tx1"/>
        </a:solidFill>
        <a:latin typeface="+mn-lt"/>
        <a:ea typeface="+mn-ea"/>
        <a:cs typeface="+mn-cs"/>
      </a:defRPr>
    </a:lvl5pPr>
    <a:lvl6pPr marL="2962656" algn="l" defTabSz="1185062" rtl="0" eaLnBrk="1" latinLnBrk="0" hangingPunct="1">
      <a:defRPr sz="1555" kern="1200">
        <a:solidFill>
          <a:schemeClr val="tx1"/>
        </a:solidFill>
        <a:latin typeface="+mn-lt"/>
        <a:ea typeface="+mn-ea"/>
        <a:cs typeface="+mn-cs"/>
      </a:defRPr>
    </a:lvl6pPr>
    <a:lvl7pPr marL="3555187" algn="l" defTabSz="1185062" rtl="0" eaLnBrk="1" latinLnBrk="0" hangingPunct="1">
      <a:defRPr sz="1555" kern="1200">
        <a:solidFill>
          <a:schemeClr val="tx1"/>
        </a:solidFill>
        <a:latin typeface="+mn-lt"/>
        <a:ea typeface="+mn-ea"/>
        <a:cs typeface="+mn-cs"/>
      </a:defRPr>
    </a:lvl7pPr>
    <a:lvl8pPr marL="4147718" algn="l" defTabSz="1185062" rtl="0" eaLnBrk="1" latinLnBrk="0" hangingPunct="1">
      <a:defRPr sz="1555" kern="1200">
        <a:solidFill>
          <a:schemeClr val="tx1"/>
        </a:solidFill>
        <a:latin typeface="+mn-lt"/>
        <a:ea typeface="+mn-ea"/>
        <a:cs typeface="+mn-cs"/>
      </a:defRPr>
    </a:lvl8pPr>
    <a:lvl9pPr marL="4740250" algn="l" defTabSz="1185062" rtl="0" eaLnBrk="1" latinLnBrk="0" hangingPunct="1">
      <a:defRPr sz="155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346836"/>
            <a:ext cx="123444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2057400" y="4322446"/>
            <a:ext cx="123444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18 January 2026</a:t>
            </a:fld>
            <a:endParaRPr lang="en-US"/>
          </a:p>
        </p:txBody>
      </p:sp>
      <p:sp>
        <p:nvSpPr>
          <p:cNvPr id="5" name="Footer Placeholder 4"/>
          <p:cNvSpPr>
            <a:spLocks noGrp="1"/>
          </p:cNvSpPr>
          <p:nvPr>
            <p:ph type="ftr" sz="quarter" idx="11"/>
          </p:nvPr>
        </p:nvSpPr>
        <p:spPr>
          <a:xfrm>
            <a:off x="5452110" y="7950630"/>
            <a:ext cx="5554980" cy="267212"/>
          </a:xfrm>
          <a:prstGeom prst="rect">
            <a:avLst/>
          </a:prstGeom>
        </p:spPr>
        <p:txBody>
          <a:bodyPr/>
          <a:lstStyle>
            <a:lvl1pPr>
              <a:defRPr sz="1600">
                <a:solidFill>
                  <a:srgbClr val="0070C0"/>
                </a:solidFill>
              </a:defRPr>
            </a:lvl1pPr>
          </a:lstStyle>
          <a:p>
            <a:r>
              <a:rPr lang="en-US"/>
              <a:t>Course Teacher: Prof. Dr. Engr. </a:t>
            </a:r>
            <a:r>
              <a:rPr lang="en-US" err="1"/>
              <a:t>Muhibul</a:t>
            </a:r>
            <a:r>
              <a:rPr lang="en-US"/>
              <a:t> </a:t>
            </a:r>
            <a:r>
              <a:rPr lang="en-US" err="1"/>
              <a:t>Haque</a:t>
            </a:r>
            <a:r>
              <a:rPr lang="en-US"/>
              <a:t> </a:t>
            </a:r>
            <a:r>
              <a:rPr lang="en-US" err="1"/>
              <a:t>Bhuyan</a:t>
            </a:r>
            <a:endParaRPr lang="en-US"/>
          </a:p>
        </p:txBody>
      </p:sp>
      <p:sp>
        <p:nvSpPr>
          <p:cNvPr id="6" name="Slide Number Placeholder 5"/>
          <p:cNvSpPr>
            <a:spLocks noGrp="1"/>
          </p:cNvSpPr>
          <p:nvPr>
            <p:ph type="sldNum" sz="quarter" idx="12"/>
          </p:nvPr>
        </p:nvSpPr>
        <p:spPr>
          <a:xfrm>
            <a:off x="14401799" y="7950630"/>
            <a:ext cx="2031381" cy="278970"/>
          </a:xfrm>
          <a:prstGeom prst="rect">
            <a:avLst/>
          </a:prstGeom>
        </p:spPr>
        <p:txBody>
          <a:bodyPr/>
          <a:lstStyle>
            <a:lvl1pPr>
              <a:defRPr>
                <a:solidFill>
                  <a:srgbClr val="0070C0"/>
                </a:solidFill>
              </a:defRPr>
            </a:lvl1pPr>
          </a:lstStyle>
          <a:p>
            <a:fld id="{48F63A3B-78C7-47BE-AE5E-E10140E04643}"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3" y="11981"/>
            <a:ext cx="1415536" cy="1334855"/>
          </a:xfrm>
          <a:prstGeom prst="rect">
            <a:avLst/>
          </a:prstGeom>
        </p:spPr>
      </p:pic>
      <p:sp>
        <p:nvSpPr>
          <p:cNvPr id="8" name="TextBox 7"/>
          <p:cNvSpPr txBox="1"/>
          <p:nvPr userDrawn="1"/>
        </p:nvSpPr>
        <p:spPr>
          <a:xfrm>
            <a:off x="1426059" y="10898"/>
            <a:ext cx="15007121" cy="1138773"/>
          </a:xfrm>
          <a:prstGeom prst="rect">
            <a:avLst/>
          </a:prstGeom>
          <a:noFill/>
        </p:spPr>
        <p:txBody>
          <a:bodyPr wrap="square" rtlCol="0">
            <a:spAutoFit/>
          </a:bodyPr>
          <a:lstStyle/>
          <a:p>
            <a:pPr algn="l"/>
            <a:r>
              <a:rPr lang="en-US" sz="4400" b="1">
                <a:solidFill>
                  <a:schemeClr val="accent1">
                    <a:lumMod val="75000"/>
                  </a:schemeClr>
                </a:solidFill>
              </a:rPr>
              <a:t>AMERICAN INTERNATIONAL UNIVERSITY – BANGLADESH (AIUB)</a:t>
            </a:r>
          </a:p>
          <a:p>
            <a:pPr algn="l"/>
            <a:r>
              <a:rPr lang="en-US" sz="2400">
                <a:solidFill>
                  <a:srgbClr val="0070C0"/>
                </a:solidFill>
              </a:rPr>
              <a:t>Where leaders are created</a:t>
            </a:r>
          </a:p>
        </p:txBody>
      </p:sp>
    </p:spTree>
    <p:extLst>
      <p:ext uri="{BB962C8B-B14F-4D97-AF65-F5344CB8AC3E}">
        <p14:creationId xmlns:p14="http://schemas.microsoft.com/office/powerpoint/2010/main" val="404971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274" y="7919634"/>
            <a:ext cx="2788920" cy="309966"/>
          </a:xfrm>
          <a:prstGeom prst="rect">
            <a:avLst/>
          </a:prstGeom>
        </p:spPr>
        <p:txBody>
          <a:bodyPr/>
          <a:lstStyle>
            <a:lvl1pPr>
              <a:defRPr sz="1400">
                <a:solidFill>
                  <a:srgbClr val="0070C0"/>
                </a:solidFill>
              </a:defRPr>
            </a:lvl1pPr>
          </a:lstStyle>
          <a:p>
            <a:fld id="{CBE03706-832F-4E99-98D6-95C6393A057E}" type="datetime3">
              <a:rPr lang="en-US" smtClean="0"/>
              <a:t>18 January 2026</a:t>
            </a:fld>
            <a:endParaRPr lang="en-US"/>
          </a:p>
        </p:txBody>
      </p:sp>
      <p:sp>
        <p:nvSpPr>
          <p:cNvPr id="5" name="Footer Placeholder 4"/>
          <p:cNvSpPr>
            <a:spLocks noGrp="1"/>
          </p:cNvSpPr>
          <p:nvPr>
            <p:ph type="ftr" sz="quarter" idx="11"/>
          </p:nvPr>
        </p:nvSpPr>
        <p:spPr>
          <a:xfrm>
            <a:off x="5452110" y="7919634"/>
            <a:ext cx="6636568" cy="325464"/>
          </a:xfrm>
          <a:prstGeom prst="rect">
            <a:avLst/>
          </a:prstGeom>
        </p:spPr>
        <p:txBody>
          <a:bodyPr/>
          <a:lstStyle>
            <a:lvl1pPr>
              <a:defRPr sz="1600">
                <a:solidFill>
                  <a:srgbClr val="0070C0"/>
                </a:solidFill>
              </a:defRPr>
            </a:lvl1pPr>
          </a:lstStyle>
          <a:p>
            <a:r>
              <a:rPr lang="en-US"/>
              <a:t>Course Teacher: Prof. Dr. Engr. Muhibul Haque Bhuyan</a:t>
            </a:r>
          </a:p>
        </p:txBody>
      </p:sp>
      <p:sp>
        <p:nvSpPr>
          <p:cNvPr id="6" name="Slide Number Placeholder 5"/>
          <p:cNvSpPr>
            <a:spLocks noGrp="1"/>
          </p:cNvSpPr>
          <p:nvPr>
            <p:ph type="sldNum" sz="quarter" idx="12"/>
          </p:nvPr>
        </p:nvSpPr>
        <p:spPr>
          <a:xfrm>
            <a:off x="15141845" y="7919634"/>
            <a:ext cx="1317356" cy="290270"/>
          </a:xfrm>
          <a:prstGeom prst="rect">
            <a:avLst/>
          </a:prstGeom>
        </p:spPr>
        <p:txBody>
          <a:bodyPr/>
          <a:lstStyle>
            <a:lvl1pPr>
              <a:defRPr>
                <a:solidFill>
                  <a:srgbClr val="0070C0"/>
                </a:solidFill>
              </a:defRPr>
            </a:lvl1pPr>
          </a:lstStyle>
          <a:p>
            <a:fld id="{48F63A3B-78C7-47BE-AE5E-E10140E04643}"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0" y="18938"/>
            <a:ext cx="1689315" cy="645504"/>
          </a:xfrm>
          <a:prstGeom prst="rect">
            <a:avLst/>
          </a:prstGeom>
        </p:spPr>
      </p:pic>
      <p:sp>
        <p:nvSpPr>
          <p:cNvPr id="8" name="Rectangle 7"/>
          <p:cNvSpPr/>
          <p:nvPr userDrawn="1"/>
        </p:nvSpPr>
        <p:spPr>
          <a:xfrm>
            <a:off x="11256579" y="-16858"/>
            <a:ext cx="5220222" cy="455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lnSpc>
                <a:spcPct val="100000"/>
              </a:lnSpc>
              <a:spcBef>
                <a:spcPts val="0"/>
              </a:spcBef>
              <a:spcAft>
                <a:spcPts val="0"/>
              </a:spcAft>
            </a:pPr>
            <a:r>
              <a:rPr lang="en-US" sz="2400" b="1">
                <a:solidFill>
                  <a:srgbClr val="FFA3FF"/>
                </a:solidFill>
                <a:effectLst/>
              </a:rPr>
              <a:t>Electronic Devices</a:t>
            </a:r>
            <a:r>
              <a:rPr lang="en-US" sz="2400" b="1" baseline="0">
                <a:solidFill>
                  <a:srgbClr val="FFA3FF"/>
                </a:solidFill>
                <a:effectLst/>
              </a:rPr>
              <a:t> Lab</a:t>
            </a:r>
            <a:endParaRPr lang="en-US" sz="2000" b="1">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p:txBody>
      </p:sp>
      <p:sp>
        <p:nvSpPr>
          <p:cNvPr id="9" name="TextBox 8"/>
          <p:cNvSpPr txBox="1"/>
          <p:nvPr userDrawn="1"/>
        </p:nvSpPr>
        <p:spPr>
          <a:xfrm>
            <a:off x="12241563" y="7635430"/>
            <a:ext cx="607859" cy="523220"/>
          </a:xfrm>
          <a:prstGeom prst="rect">
            <a:avLst/>
          </a:prstGeom>
          <a:noFill/>
        </p:spPr>
        <p:txBody>
          <a:bodyPr wrap="none" rtlCol="0">
            <a:spAutoFit/>
          </a:bodyPr>
          <a:lstStyle/>
          <a:p>
            <a:fld id="{4B2552B2-E763-405A-8E5A-B8DDC8F7B503}" type="slidenum">
              <a:rPr lang="en-US" sz="2800" smtClean="0">
                <a:solidFill>
                  <a:schemeClr val="bg1"/>
                </a:solidFill>
              </a:rPr>
              <a:t>‹#›</a:t>
            </a:fld>
            <a:endParaRPr lang="en-US" sz="2800">
              <a:solidFill>
                <a:schemeClr val="bg1"/>
              </a:solidFill>
            </a:endParaRPr>
          </a:p>
        </p:txBody>
      </p:sp>
    </p:spTree>
    <p:extLst>
      <p:ext uri="{BB962C8B-B14F-4D97-AF65-F5344CB8AC3E}">
        <p14:creationId xmlns:p14="http://schemas.microsoft.com/office/powerpoint/2010/main" val="43230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3"/>
          <p:cNvSpPr txBox="1">
            <a:spLocks/>
          </p:cNvSpPr>
          <p:nvPr userDrawn="1"/>
        </p:nvSpPr>
        <p:spPr>
          <a:xfrm>
            <a:off x="16274" y="7919634"/>
            <a:ext cx="2788920" cy="309966"/>
          </a:xfrm>
          <a:prstGeom prst="rect">
            <a:avLst/>
          </a:prstGeom>
        </p:spPr>
        <p:txBody>
          <a:bodyPr vert="horz" lIns="91440" tIns="45720" rIns="91440" bIns="45720" rtlCol="0" anchor="ctr"/>
          <a:lstStyle>
            <a:defPPr>
              <a:defRPr lang="en-US"/>
            </a:defPPr>
            <a:lvl1pPr marL="0" algn="l" defTabSz="457200" rtl="0" eaLnBrk="1" latinLnBrk="0" hangingPunct="1">
              <a:defRPr sz="1400" kern="1200">
                <a:solidFill>
                  <a:srgbClr val="0070C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EB6A4FC-AAA1-4F41-A17E-7BE1ED99D460}" type="datetime3">
              <a:rPr lang="en-US" smtClean="0"/>
              <a:pPr/>
              <a:t>18 January 2026</a:t>
            </a:fld>
            <a:endParaRPr lang="en-US"/>
          </a:p>
        </p:txBody>
      </p:sp>
      <p:sp>
        <p:nvSpPr>
          <p:cNvPr id="4" name="Footer Placeholder 4"/>
          <p:cNvSpPr>
            <a:spLocks noGrp="1"/>
          </p:cNvSpPr>
          <p:nvPr>
            <p:ph type="ftr" sz="quarter" idx="11"/>
          </p:nvPr>
        </p:nvSpPr>
        <p:spPr>
          <a:xfrm>
            <a:off x="5452110" y="7919634"/>
            <a:ext cx="6636568" cy="325464"/>
          </a:xfrm>
          <a:prstGeom prst="rect">
            <a:avLst/>
          </a:prstGeom>
        </p:spPr>
        <p:txBody>
          <a:bodyPr/>
          <a:lstStyle>
            <a:lvl1pPr>
              <a:defRPr sz="1600">
                <a:solidFill>
                  <a:srgbClr val="0070C0"/>
                </a:solidFill>
              </a:defRPr>
            </a:lvl1pPr>
          </a:lstStyle>
          <a:p>
            <a:r>
              <a:rPr lang="en-US"/>
              <a:t>Course Teacher: Prof. Dr. Engr. Muhibul Haque Bhuyan</a:t>
            </a:r>
          </a:p>
        </p:txBody>
      </p:sp>
      <p:sp>
        <p:nvSpPr>
          <p:cNvPr id="5" name="Slide Number Placeholder 5"/>
          <p:cNvSpPr>
            <a:spLocks noGrp="1"/>
          </p:cNvSpPr>
          <p:nvPr>
            <p:ph type="sldNum" sz="quarter" idx="12"/>
          </p:nvPr>
        </p:nvSpPr>
        <p:spPr>
          <a:xfrm>
            <a:off x="15141845" y="7919634"/>
            <a:ext cx="1317356" cy="290270"/>
          </a:xfrm>
          <a:prstGeom prst="rect">
            <a:avLst/>
          </a:prstGeom>
        </p:spPr>
        <p:txBody>
          <a:bodyPr/>
          <a:lstStyle>
            <a:lvl1pPr>
              <a:defRPr>
                <a:solidFill>
                  <a:srgbClr val="0070C0"/>
                </a:solidFill>
              </a:defRPr>
            </a:lvl1pPr>
          </a:lstStyle>
          <a:p>
            <a:fld id="{48F63A3B-78C7-47BE-AE5E-E10140E04643}"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0" y="18938"/>
            <a:ext cx="1689315" cy="645504"/>
          </a:xfrm>
          <a:prstGeom prst="rect">
            <a:avLst/>
          </a:prstGeom>
        </p:spPr>
      </p:pic>
      <p:sp>
        <p:nvSpPr>
          <p:cNvPr id="9" name="Rectangle 8"/>
          <p:cNvSpPr/>
          <p:nvPr userDrawn="1"/>
        </p:nvSpPr>
        <p:spPr>
          <a:xfrm>
            <a:off x="11256579" y="-16858"/>
            <a:ext cx="5220222" cy="46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lnSpc>
                <a:spcPct val="100000"/>
              </a:lnSpc>
              <a:spcBef>
                <a:spcPts val="0"/>
              </a:spcBef>
              <a:spcAft>
                <a:spcPts val="0"/>
              </a:spcAft>
            </a:pPr>
            <a:r>
              <a:rPr lang="en-US" sz="2400" b="1">
                <a:solidFill>
                  <a:srgbClr val="FFA3FF"/>
                </a:solidFill>
                <a:effectLst/>
              </a:rPr>
              <a:t>Electronic Devices</a:t>
            </a:r>
            <a:r>
              <a:rPr lang="en-US" sz="2400" b="1" baseline="0">
                <a:solidFill>
                  <a:srgbClr val="FFA3FF"/>
                </a:solidFill>
                <a:effectLst/>
              </a:rPr>
              <a:t> Lab</a:t>
            </a:r>
            <a:endParaRPr lang="en-US" sz="2000" b="1">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p:txBody>
      </p:sp>
    </p:spTree>
    <p:extLst>
      <p:ext uri="{BB962C8B-B14F-4D97-AF65-F5344CB8AC3E}">
        <p14:creationId xmlns:p14="http://schemas.microsoft.com/office/powerpoint/2010/main" val="39415340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438150"/>
            <a:ext cx="1419606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31570" y="2190750"/>
            <a:ext cx="1419606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3"/>
          </p:nvPr>
        </p:nvSpPr>
        <p:spPr>
          <a:xfrm>
            <a:off x="5452110" y="7950630"/>
            <a:ext cx="5554980" cy="267212"/>
          </a:xfrm>
          <a:prstGeom prst="rect">
            <a:avLst/>
          </a:prstGeom>
        </p:spPr>
        <p:txBody>
          <a:bodyPr/>
          <a:lstStyle>
            <a:lvl1pPr algn="ctr">
              <a:defRPr sz="1600">
                <a:solidFill>
                  <a:srgbClr val="0070C0"/>
                </a:solidFill>
              </a:defRPr>
            </a:lvl1pPr>
          </a:lstStyle>
          <a:p>
            <a:r>
              <a:rPr lang="en-US"/>
              <a:t>Course Teacher: Prof. Dr. Engr. Muhibul Haque Bhuyan</a:t>
            </a:r>
          </a:p>
        </p:txBody>
      </p:sp>
      <p:sp>
        <p:nvSpPr>
          <p:cNvPr id="8" name="Date Placeholder 3"/>
          <p:cNvSpPr>
            <a:spLocks noGrp="1"/>
          </p:cNvSpPr>
          <p:nvPr>
            <p:ph type="dt" sz="half" idx="2"/>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18 January 2026</a:t>
            </a:fld>
            <a:endParaRPr lang="en-US"/>
          </a:p>
        </p:txBody>
      </p:sp>
      <p:sp>
        <p:nvSpPr>
          <p:cNvPr id="9" name="Slide Number Placeholder 5"/>
          <p:cNvSpPr>
            <a:spLocks noGrp="1"/>
          </p:cNvSpPr>
          <p:nvPr>
            <p:ph type="sldNum" sz="quarter" idx="4"/>
          </p:nvPr>
        </p:nvSpPr>
        <p:spPr>
          <a:xfrm>
            <a:off x="14401799" y="7950630"/>
            <a:ext cx="2031381" cy="278970"/>
          </a:xfrm>
          <a:prstGeom prst="rect">
            <a:avLst/>
          </a:prstGeom>
        </p:spPr>
        <p:txBody>
          <a:bodyPr/>
          <a:lstStyle>
            <a:lvl1pPr algn="r">
              <a:defRPr>
                <a:solidFill>
                  <a:srgbClr val="0070C0"/>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637165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2.jpeg"/><Relationship Id="rId7" Type="http://schemas.openxmlformats.org/officeDocument/2006/relationships/diagramColors" Target="../diagrams/colors2.xml"/><Relationship Id="rId2"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4.png"/><Relationship Id="rId4" Type="http://schemas.openxmlformats.org/officeDocument/2006/relationships/diagramData" Target="../diagrams/data2.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B3DA47-E36D-93FF-084C-03E08C898DC5}"/>
              </a:ext>
            </a:extLst>
          </p:cNvPr>
          <p:cNvSpPr>
            <a:spLocks noGrp="1"/>
          </p:cNvSpPr>
          <p:nvPr>
            <p:ph type="dt" sz="half" idx="10"/>
          </p:nvPr>
        </p:nvSpPr>
        <p:spPr/>
        <p:txBody>
          <a:bodyPr/>
          <a:lstStyle/>
          <a:p>
            <a:fld id="{CBE03706-832F-4E99-98D6-95C6393A057E}" type="datetime3">
              <a:rPr lang="en-US" smtClean="0"/>
              <a:t>18 January 2026</a:t>
            </a:fld>
            <a:endParaRPr lang="en-US"/>
          </a:p>
        </p:txBody>
      </p:sp>
      <p:sp>
        <p:nvSpPr>
          <p:cNvPr id="5" name="Slide Number Placeholder 4">
            <a:extLst>
              <a:ext uri="{FF2B5EF4-FFF2-40B4-BE49-F238E27FC236}">
                <a16:creationId xmlns:a16="http://schemas.microsoft.com/office/drawing/2014/main" id="{AAEE9257-810E-6B10-610E-97D2173094B0}"/>
              </a:ext>
            </a:extLst>
          </p:cNvPr>
          <p:cNvSpPr>
            <a:spLocks noGrp="1"/>
          </p:cNvSpPr>
          <p:nvPr>
            <p:ph type="sldNum" sz="quarter" idx="12"/>
          </p:nvPr>
        </p:nvSpPr>
        <p:spPr/>
        <p:txBody>
          <a:bodyPr/>
          <a:lstStyle/>
          <a:p>
            <a:fld id="{48F63A3B-78C7-47BE-AE5E-E10140E04643}" type="slidenum">
              <a:rPr lang="en-US" smtClean="0"/>
              <a:pPr/>
              <a:t>1</a:t>
            </a:fld>
            <a:endParaRPr lang="en-US"/>
          </a:p>
        </p:txBody>
      </p:sp>
      <p:sp>
        <p:nvSpPr>
          <p:cNvPr id="6" name="Title 3">
            <a:extLst>
              <a:ext uri="{FF2B5EF4-FFF2-40B4-BE49-F238E27FC236}">
                <a16:creationId xmlns:a16="http://schemas.microsoft.com/office/drawing/2014/main" id="{CA183FB9-14F5-2229-C2E1-207E6FE5101A}"/>
              </a:ext>
            </a:extLst>
          </p:cNvPr>
          <p:cNvSpPr txBox="1">
            <a:spLocks/>
          </p:cNvSpPr>
          <p:nvPr/>
        </p:nvSpPr>
        <p:spPr>
          <a:xfrm>
            <a:off x="4046920" y="761340"/>
            <a:ext cx="8365356" cy="1205513"/>
          </a:xfrm>
          <a:prstGeom prst="rect">
            <a:avLst/>
          </a:prstGeom>
        </p:spPr>
        <p:txBody>
          <a:bodyPr vert="horz" lIns="91440" tIns="45720" rIns="91440" bIns="4572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914400"/>
            <a:r>
              <a:rPr lang="en-US" sz="4800" b="1" dirty="0"/>
              <a:t>Automatic Plant Watering System</a:t>
            </a:r>
          </a:p>
        </p:txBody>
      </p:sp>
      <p:sp>
        <p:nvSpPr>
          <p:cNvPr id="7" name="Rectangle 8">
            <a:extLst>
              <a:ext uri="{FF2B5EF4-FFF2-40B4-BE49-F238E27FC236}">
                <a16:creationId xmlns:a16="http://schemas.microsoft.com/office/drawing/2014/main" id="{CBF1BC54-A519-5023-4EEC-1E6886CD845A}"/>
              </a:ext>
            </a:extLst>
          </p:cNvPr>
          <p:cNvSpPr>
            <a:spLocks noChangeArrowheads="1"/>
          </p:cNvSpPr>
          <p:nvPr/>
        </p:nvSpPr>
        <p:spPr bwMode="auto">
          <a:xfrm>
            <a:off x="5207993" y="3194278"/>
            <a:ext cx="6794774" cy="13714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370332" eaLnBrk="1" hangingPunct="1">
              <a:spcAft>
                <a:spcPts val="600"/>
              </a:spcAft>
            </a:pPr>
            <a:r>
              <a:rPr lang="en-GB" altLang="en-US" sz="1944" b="1" kern="1200">
                <a:latin typeface="Arial" panose="020B0604020202020204" pitchFamily="34" charset="0"/>
                <a:ea typeface="+mn-ea"/>
                <a:cs typeface="Arial" panose="020B0604020202020204" pitchFamily="34" charset="0"/>
              </a:rPr>
              <a:t>Course Teacher: Md. Ashiquzzaman</a:t>
            </a:r>
          </a:p>
          <a:p>
            <a:pPr algn="ctr" defTabSz="370332" eaLnBrk="1" hangingPunct="1">
              <a:spcAft>
                <a:spcPts val="600"/>
              </a:spcAft>
            </a:pPr>
            <a:r>
              <a:rPr lang="en-GB" altLang="en-US" sz="1620" kern="1200">
                <a:latin typeface="Arial" panose="020B0604020202020204" pitchFamily="34" charset="0"/>
                <a:ea typeface="+mn-ea"/>
                <a:cs typeface="Arial" panose="020B0604020202020204" pitchFamily="34" charset="0"/>
              </a:rPr>
              <a:t>Assistant Professor</a:t>
            </a:r>
          </a:p>
          <a:p>
            <a:pPr algn="ctr" defTabSz="370332" eaLnBrk="1" hangingPunct="1">
              <a:spcAft>
                <a:spcPts val="600"/>
              </a:spcAft>
            </a:pPr>
            <a:r>
              <a:rPr lang="en-GB" altLang="en-US" sz="1620" kern="1200"/>
              <a:t>Department of Electrical and Electronic Engineering</a:t>
            </a:r>
            <a:endParaRPr lang="en-GB" altLang="en-US" sz="2000"/>
          </a:p>
        </p:txBody>
      </p:sp>
      <p:graphicFrame>
        <p:nvGraphicFramePr>
          <p:cNvPr id="8" name="Table 7">
            <a:extLst>
              <a:ext uri="{FF2B5EF4-FFF2-40B4-BE49-F238E27FC236}">
                <a16:creationId xmlns:a16="http://schemas.microsoft.com/office/drawing/2014/main" id="{4618F825-7BFA-5A28-2AAE-A5048D9340E8}"/>
              </a:ext>
            </a:extLst>
          </p:cNvPr>
          <p:cNvGraphicFramePr>
            <a:graphicFrameLocks noGrp="1"/>
          </p:cNvGraphicFramePr>
          <p:nvPr>
            <p:extLst>
              <p:ext uri="{D42A27DB-BD31-4B8C-83A1-F6EECF244321}">
                <p14:modId xmlns:p14="http://schemas.microsoft.com/office/powerpoint/2010/main" val="57193847"/>
              </p:ext>
            </p:extLst>
          </p:nvPr>
        </p:nvGraphicFramePr>
        <p:xfrm>
          <a:off x="3181325" y="4725060"/>
          <a:ext cx="10848109" cy="2743200"/>
        </p:xfrm>
        <a:graphic>
          <a:graphicData uri="http://schemas.openxmlformats.org/drawingml/2006/table">
            <a:tbl>
              <a:tblPr firstRow="1" bandRow="1">
                <a:tableStyleId>{5C22544A-7EE6-4342-B048-85BDC9FD1C3A}</a:tableStyleId>
              </a:tblPr>
              <a:tblGrid>
                <a:gridCol w="924594">
                  <a:extLst>
                    <a:ext uri="{9D8B030D-6E8A-4147-A177-3AD203B41FA5}">
                      <a16:colId xmlns:a16="http://schemas.microsoft.com/office/drawing/2014/main" val="2913403265"/>
                    </a:ext>
                  </a:extLst>
                </a:gridCol>
                <a:gridCol w="1679798">
                  <a:extLst>
                    <a:ext uri="{9D8B030D-6E8A-4147-A177-3AD203B41FA5}">
                      <a16:colId xmlns:a16="http://schemas.microsoft.com/office/drawing/2014/main" val="241213375"/>
                    </a:ext>
                  </a:extLst>
                </a:gridCol>
                <a:gridCol w="4968815">
                  <a:extLst>
                    <a:ext uri="{9D8B030D-6E8A-4147-A177-3AD203B41FA5}">
                      <a16:colId xmlns:a16="http://schemas.microsoft.com/office/drawing/2014/main" val="1138891670"/>
                    </a:ext>
                  </a:extLst>
                </a:gridCol>
                <a:gridCol w="1637451">
                  <a:extLst>
                    <a:ext uri="{9D8B030D-6E8A-4147-A177-3AD203B41FA5}">
                      <a16:colId xmlns:a16="http://schemas.microsoft.com/office/drawing/2014/main" val="1055295908"/>
                    </a:ext>
                  </a:extLst>
                </a:gridCol>
                <a:gridCol w="1637451">
                  <a:extLst>
                    <a:ext uri="{9D8B030D-6E8A-4147-A177-3AD203B41FA5}">
                      <a16:colId xmlns:a16="http://schemas.microsoft.com/office/drawing/2014/main" val="4294604628"/>
                    </a:ext>
                  </a:extLst>
                </a:gridCol>
              </a:tblGrid>
              <a:tr h="35825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a:solidFill>
                            <a:schemeClr val="bg1"/>
                          </a:solidFill>
                        </a:rPr>
                        <a:t>SL #</a:t>
                      </a:r>
                      <a:endParaRPr lang="en-GB" altLang="en-US" sz="2400" b="1" i="1" baseline="3000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a:solidFill>
                            <a:schemeClr val="bg1"/>
                          </a:solidFill>
                        </a:rPr>
                        <a:t>Students ID</a:t>
                      </a:r>
                      <a:endParaRPr lang="en-GB" altLang="en-US" sz="2400" b="1" i="1" baseline="3000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a:solidFill>
                            <a:schemeClr val="bg1"/>
                          </a:solidFill>
                        </a:rPr>
                        <a:t>Students Name</a:t>
                      </a:r>
                      <a:endParaRPr lang="en-GB" altLang="en-US" sz="2400" b="1" i="1" baseline="30000">
                        <a:solidFill>
                          <a:schemeClr val="bg1"/>
                        </a:solidFill>
                      </a:endParaRPr>
                    </a:p>
                  </a:txBody>
                  <a:tcPr anchor="ctr"/>
                </a:tc>
                <a:tc>
                  <a:txBody>
                    <a:bodyPr/>
                    <a:lstStyle/>
                    <a:p>
                      <a:pPr algn="ctr"/>
                      <a:r>
                        <a:rPr lang="en-US" sz="2400" i="1">
                          <a:solidFill>
                            <a:schemeClr val="bg1"/>
                          </a:solidFill>
                        </a:rPr>
                        <a:t>Program</a:t>
                      </a:r>
                    </a:p>
                  </a:txBody>
                  <a:tcPr anchor="ctr"/>
                </a:tc>
                <a:tc>
                  <a:txBody>
                    <a:bodyPr/>
                    <a:lstStyle/>
                    <a:p>
                      <a:pPr algn="ctr"/>
                      <a:r>
                        <a:rPr lang="en-US" sz="2400" i="1">
                          <a:solidFill>
                            <a:schemeClr val="bg1"/>
                          </a:solidFill>
                        </a:rPr>
                        <a:t>Section</a:t>
                      </a:r>
                    </a:p>
                  </a:txBody>
                  <a:tcPr anchor="ctr"/>
                </a:tc>
                <a:extLst>
                  <a:ext uri="{0D108BD9-81ED-4DB2-BD59-A6C34878D82A}">
                    <a16:rowId xmlns:a16="http://schemas.microsoft.com/office/drawing/2014/main" val="4019669810"/>
                  </a:ext>
                </a:extLst>
              </a:tr>
              <a:tr h="370840">
                <a:tc>
                  <a:txBody>
                    <a:bodyPr/>
                    <a:lstStyle/>
                    <a:p>
                      <a:pPr algn="ctr"/>
                      <a:r>
                        <a:rPr lang="en-US" sz="2400" i="1">
                          <a:solidFill>
                            <a:schemeClr val="tx1"/>
                          </a:solidFill>
                        </a:rPr>
                        <a:t>1</a:t>
                      </a:r>
                    </a:p>
                  </a:txBody>
                  <a:tcPr anchor="ctr"/>
                </a:tc>
                <a:tc>
                  <a:txBody>
                    <a:bodyPr/>
                    <a:lstStyle/>
                    <a:p>
                      <a:pPr algn="ctr"/>
                      <a:r>
                        <a:rPr lang="en-US" sz="2400" i="1" dirty="0">
                          <a:solidFill>
                            <a:schemeClr val="tx1"/>
                          </a:solidFill>
                        </a:rPr>
                        <a:t>22-49451-3</a:t>
                      </a:r>
                    </a:p>
                  </a:txBody>
                  <a:tcPr anchor="ctr"/>
                </a:tc>
                <a:tc>
                  <a:txBody>
                    <a:bodyPr/>
                    <a:lstStyle/>
                    <a:p>
                      <a:pPr algn="ctr"/>
                      <a:r>
                        <a:rPr lang="en-US" sz="2400" i="1" dirty="0">
                          <a:solidFill>
                            <a:schemeClr val="tx1"/>
                          </a:solidFill>
                        </a:rPr>
                        <a:t>SUPPRIO SAHA PRANTO</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a:solidFill>
                            <a:schemeClr val="tx1"/>
                          </a:solidFill>
                        </a:rPr>
                        <a:t>BSc in CSE</a:t>
                      </a:r>
                    </a:p>
                  </a:txBody>
                  <a:tcPr anchor="ctr"/>
                </a:tc>
                <a:tc>
                  <a:txBody>
                    <a:bodyPr/>
                    <a:lstStyle/>
                    <a:p>
                      <a:pPr algn="ctr"/>
                      <a:r>
                        <a:rPr lang="en-US" sz="2400" i="1" dirty="0">
                          <a:solidFill>
                            <a:schemeClr val="tx1"/>
                          </a:solidFill>
                        </a:rPr>
                        <a:t>N</a:t>
                      </a:r>
                    </a:p>
                  </a:txBody>
                  <a:tcPr anchor="ctr"/>
                </a:tc>
                <a:extLst>
                  <a:ext uri="{0D108BD9-81ED-4DB2-BD59-A6C34878D82A}">
                    <a16:rowId xmlns:a16="http://schemas.microsoft.com/office/drawing/2014/main" val="3071807588"/>
                  </a:ext>
                </a:extLst>
              </a:tr>
              <a:tr h="370840">
                <a:tc>
                  <a:txBody>
                    <a:bodyPr/>
                    <a:lstStyle/>
                    <a:p>
                      <a:pPr algn="ctr"/>
                      <a:r>
                        <a:rPr lang="en-US" sz="2400" i="1">
                          <a:solidFill>
                            <a:schemeClr val="tx1"/>
                          </a:solidFill>
                        </a:rPr>
                        <a:t>2</a:t>
                      </a:r>
                    </a:p>
                  </a:txBody>
                  <a:tcPr anchor="ctr"/>
                </a:tc>
                <a:tc>
                  <a:txBody>
                    <a:bodyPr/>
                    <a:lstStyle/>
                    <a:p>
                      <a:pPr algn="ctr"/>
                      <a:r>
                        <a:rPr lang="en-US" sz="2400" i="1">
                          <a:solidFill>
                            <a:schemeClr val="tx1"/>
                          </a:solidFill>
                        </a:rPr>
                        <a:t>22-48091-2</a:t>
                      </a:r>
                    </a:p>
                  </a:txBody>
                  <a:tcPr anchor="ctr"/>
                </a:tc>
                <a:tc>
                  <a:txBody>
                    <a:bodyPr/>
                    <a:lstStyle/>
                    <a:p>
                      <a:pPr algn="ctr"/>
                      <a:r>
                        <a:rPr lang="en-US" sz="2400" i="1">
                          <a:solidFill>
                            <a:schemeClr val="tx1"/>
                          </a:solidFill>
                        </a:rPr>
                        <a:t>MOHAMMED SAIFUL ISLAM</a:t>
                      </a:r>
                    </a:p>
                  </a:txBody>
                  <a:tcPr anchor="ctr"/>
                </a:tc>
                <a:tc>
                  <a:txBody>
                    <a:bodyPr/>
                    <a:lstStyle/>
                    <a:p>
                      <a:pPr algn="ctr"/>
                      <a:r>
                        <a:rPr lang="en-US" sz="2400" i="1">
                          <a:solidFill>
                            <a:schemeClr val="tx1"/>
                          </a:solidFill>
                        </a:rPr>
                        <a:t>BSc in CSE</a:t>
                      </a:r>
                    </a:p>
                  </a:txBody>
                  <a:tcPr anchor="ctr"/>
                </a:tc>
                <a:tc>
                  <a:txBody>
                    <a:bodyPr/>
                    <a:lstStyle/>
                    <a:p>
                      <a:pPr algn="ctr"/>
                      <a:r>
                        <a:rPr lang="en-US" sz="2400" i="1">
                          <a:solidFill>
                            <a:schemeClr val="tx1"/>
                          </a:solidFill>
                        </a:rPr>
                        <a:t>N</a:t>
                      </a:r>
                    </a:p>
                  </a:txBody>
                  <a:tcPr anchor="ctr"/>
                </a:tc>
                <a:extLst>
                  <a:ext uri="{0D108BD9-81ED-4DB2-BD59-A6C34878D82A}">
                    <a16:rowId xmlns:a16="http://schemas.microsoft.com/office/drawing/2014/main" val="76370253"/>
                  </a:ext>
                </a:extLst>
              </a:tr>
              <a:tr h="370840">
                <a:tc>
                  <a:txBody>
                    <a:bodyPr/>
                    <a:lstStyle/>
                    <a:p>
                      <a:pPr algn="ctr"/>
                      <a:r>
                        <a:rPr lang="en-US" sz="2400" i="1">
                          <a:solidFill>
                            <a:schemeClr val="tx1"/>
                          </a:solidFill>
                        </a:rPr>
                        <a:t>3</a:t>
                      </a:r>
                    </a:p>
                  </a:txBody>
                  <a:tcPr anchor="ctr"/>
                </a:tc>
                <a:tc>
                  <a:txBody>
                    <a:bodyPr/>
                    <a:lstStyle/>
                    <a:p>
                      <a:pPr algn="ctr"/>
                      <a:r>
                        <a:rPr lang="en-US" sz="2400" i="1">
                          <a:solidFill>
                            <a:schemeClr val="tx1"/>
                          </a:solidFill>
                        </a:rPr>
                        <a:t>22-47997-2</a:t>
                      </a:r>
                    </a:p>
                  </a:txBody>
                  <a:tcPr anchor="ctr"/>
                </a:tc>
                <a:tc>
                  <a:txBody>
                    <a:bodyPr/>
                    <a:lstStyle/>
                    <a:p>
                      <a:pPr algn="ctr"/>
                      <a:r>
                        <a:rPr lang="en-US" sz="2400" i="1">
                          <a:solidFill>
                            <a:schemeClr val="tx1"/>
                          </a:solidFill>
                        </a:rPr>
                        <a:t>ABDULLAH AL MARUF</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a:solidFill>
                            <a:schemeClr val="tx1"/>
                          </a:solidFill>
                        </a:rPr>
                        <a:t>BSc in CSE</a:t>
                      </a:r>
                    </a:p>
                  </a:txBody>
                  <a:tcPr anchor="ctr"/>
                </a:tc>
                <a:tc>
                  <a:txBody>
                    <a:bodyPr/>
                    <a:lstStyle/>
                    <a:p>
                      <a:pPr algn="ctr"/>
                      <a:r>
                        <a:rPr lang="en-US" sz="2400" i="1">
                          <a:solidFill>
                            <a:schemeClr val="tx1"/>
                          </a:solidFill>
                        </a:rPr>
                        <a:t>N</a:t>
                      </a:r>
                    </a:p>
                  </a:txBody>
                  <a:tcPr anchor="ctr"/>
                </a:tc>
                <a:extLst>
                  <a:ext uri="{0D108BD9-81ED-4DB2-BD59-A6C34878D82A}">
                    <a16:rowId xmlns:a16="http://schemas.microsoft.com/office/drawing/2014/main" val="1221224331"/>
                  </a:ext>
                </a:extLst>
              </a:tr>
              <a:tr h="370840">
                <a:tc>
                  <a:txBody>
                    <a:bodyPr/>
                    <a:lstStyle/>
                    <a:p>
                      <a:pPr algn="ctr"/>
                      <a:r>
                        <a:rPr lang="en-US" sz="2400" i="1">
                          <a:solidFill>
                            <a:schemeClr val="tx1"/>
                          </a:solidFill>
                        </a:rPr>
                        <a:t>4</a:t>
                      </a:r>
                    </a:p>
                  </a:txBody>
                  <a:tcPr anchor="ctr"/>
                </a:tc>
                <a:tc>
                  <a:txBody>
                    <a:bodyPr/>
                    <a:lstStyle/>
                    <a:p>
                      <a:pPr algn="ctr"/>
                      <a:r>
                        <a:rPr lang="en-US" sz="2400" i="1" dirty="0">
                          <a:solidFill>
                            <a:schemeClr val="tx1"/>
                          </a:solidFill>
                        </a:rPr>
                        <a:t>22-48108-2</a:t>
                      </a:r>
                    </a:p>
                  </a:txBody>
                  <a:tcPr anchor="ctr"/>
                </a:tc>
                <a:tc>
                  <a:txBody>
                    <a:bodyPr/>
                    <a:lstStyle/>
                    <a:p>
                      <a:pPr algn="ctr"/>
                      <a:r>
                        <a:rPr lang="en-US" sz="2400" i="1">
                          <a:solidFill>
                            <a:schemeClr val="tx1"/>
                          </a:solidFill>
                        </a:rPr>
                        <a:t>AHBAB SAKLAN</a:t>
                      </a:r>
                    </a:p>
                  </a:txBody>
                  <a:tcPr anchor="ctr"/>
                </a:tc>
                <a:tc>
                  <a:txBody>
                    <a:bodyPr/>
                    <a:lstStyle/>
                    <a:p>
                      <a:pPr algn="ctr"/>
                      <a:r>
                        <a:rPr lang="en-US" sz="2400" i="1">
                          <a:solidFill>
                            <a:schemeClr val="tx1"/>
                          </a:solidFill>
                        </a:rPr>
                        <a:t>BSc in CSE</a:t>
                      </a:r>
                    </a:p>
                  </a:txBody>
                  <a:tcPr anchor="ctr"/>
                </a:tc>
                <a:tc>
                  <a:txBody>
                    <a:bodyPr/>
                    <a:lstStyle/>
                    <a:p>
                      <a:pPr algn="ctr"/>
                      <a:r>
                        <a:rPr lang="en-US" sz="2400" i="1" dirty="0">
                          <a:solidFill>
                            <a:schemeClr val="tx1"/>
                          </a:solidFill>
                        </a:rPr>
                        <a:t>N</a:t>
                      </a:r>
                    </a:p>
                  </a:txBody>
                  <a:tcPr anchor="ctr"/>
                </a:tc>
                <a:extLst>
                  <a:ext uri="{0D108BD9-81ED-4DB2-BD59-A6C34878D82A}">
                    <a16:rowId xmlns:a16="http://schemas.microsoft.com/office/drawing/2014/main" val="3652590490"/>
                  </a:ext>
                </a:extLst>
              </a:tr>
              <a:tr h="370840">
                <a:tc>
                  <a:txBody>
                    <a:bodyPr/>
                    <a:lstStyle/>
                    <a:p>
                      <a:pPr algn="ctr"/>
                      <a:r>
                        <a:rPr lang="en-US" sz="2400" i="1">
                          <a:solidFill>
                            <a:schemeClr val="tx1"/>
                          </a:solidFill>
                        </a:rPr>
                        <a:t>5</a:t>
                      </a:r>
                    </a:p>
                  </a:txBody>
                  <a:tcPr anchor="ctr"/>
                </a:tc>
                <a:tc>
                  <a:txBody>
                    <a:bodyPr/>
                    <a:lstStyle/>
                    <a:p>
                      <a:pPr algn="ctr"/>
                      <a:r>
                        <a:rPr lang="en-US" sz="2400" i="1">
                          <a:solidFill>
                            <a:schemeClr val="tx1"/>
                          </a:solidFill>
                        </a:rPr>
                        <a:t>22-49304-3</a:t>
                      </a:r>
                    </a:p>
                  </a:txBody>
                  <a:tcPr anchor="ctr"/>
                </a:tc>
                <a:tc>
                  <a:txBody>
                    <a:bodyPr/>
                    <a:lstStyle/>
                    <a:p>
                      <a:pPr algn="ctr"/>
                      <a:r>
                        <a:rPr lang="en-US" sz="2400" i="1" dirty="0">
                          <a:solidFill>
                            <a:schemeClr val="tx1"/>
                          </a:solidFill>
                        </a:rPr>
                        <a:t>DIP SARKAR</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BSc in CSE</a:t>
                      </a:r>
                    </a:p>
                  </a:txBody>
                  <a:tcPr anchor="ctr"/>
                </a:tc>
                <a:tc>
                  <a:txBody>
                    <a:bodyPr/>
                    <a:lstStyle/>
                    <a:p>
                      <a:pPr algn="ctr"/>
                      <a:r>
                        <a:rPr lang="en-US" sz="2400" i="1" dirty="0">
                          <a:solidFill>
                            <a:schemeClr val="tx1"/>
                          </a:solidFill>
                        </a:rPr>
                        <a:t>N</a:t>
                      </a:r>
                    </a:p>
                  </a:txBody>
                  <a:tcPr anchor="ctr"/>
                </a:tc>
                <a:extLst>
                  <a:ext uri="{0D108BD9-81ED-4DB2-BD59-A6C34878D82A}">
                    <a16:rowId xmlns:a16="http://schemas.microsoft.com/office/drawing/2014/main" val="901570957"/>
                  </a:ext>
                </a:extLst>
              </a:tr>
            </a:tbl>
          </a:graphicData>
        </a:graphic>
      </p:graphicFrame>
      <p:graphicFrame>
        <p:nvGraphicFramePr>
          <p:cNvPr id="9" name="Table 8">
            <a:extLst>
              <a:ext uri="{FF2B5EF4-FFF2-40B4-BE49-F238E27FC236}">
                <a16:creationId xmlns:a16="http://schemas.microsoft.com/office/drawing/2014/main" id="{9A962D6E-5958-0348-E083-6B6D27AB82A8}"/>
              </a:ext>
            </a:extLst>
          </p:cNvPr>
          <p:cNvGraphicFramePr>
            <a:graphicFrameLocks noGrp="1"/>
          </p:cNvGraphicFramePr>
          <p:nvPr>
            <p:extLst>
              <p:ext uri="{D42A27DB-BD31-4B8C-83A1-F6EECF244321}">
                <p14:modId xmlns:p14="http://schemas.microsoft.com/office/powerpoint/2010/main" val="1621001702"/>
              </p:ext>
            </p:extLst>
          </p:nvPr>
        </p:nvGraphicFramePr>
        <p:xfrm>
          <a:off x="872066" y="2140495"/>
          <a:ext cx="14715065" cy="451803"/>
        </p:xfrm>
        <a:graphic>
          <a:graphicData uri="http://schemas.openxmlformats.org/drawingml/2006/table">
            <a:tbl>
              <a:tblPr firstRow="1" firstCol="1" bandRow="1">
                <a:tableStyleId>{5C22544A-7EE6-4342-B048-85BDC9FD1C3A}</a:tableStyleId>
              </a:tblPr>
              <a:tblGrid>
                <a:gridCol w="2607320">
                  <a:extLst>
                    <a:ext uri="{9D8B030D-6E8A-4147-A177-3AD203B41FA5}">
                      <a16:colId xmlns:a16="http://schemas.microsoft.com/office/drawing/2014/main" val="3779552987"/>
                    </a:ext>
                  </a:extLst>
                </a:gridCol>
                <a:gridCol w="2607320">
                  <a:extLst>
                    <a:ext uri="{9D8B030D-6E8A-4147-A177-3AD203B41FA5}">
                      <a16:colId xmlns:a16="http://schemas.microsoft.com/office/drawing/2014/main" val="2030903817"/>
                    </a:ext>
                  </a:extLst>
                </a:gridCol>
                <a:gridCol w="2607320">
                  <a:extLst>
                    <a:ext uri="{9D8B030D-6E8A-4147-A177-3AD203B41FA5}">
                      <a16:colId xmlns:a16="http://schemas.microsoft.com/office/drawing/2014/main" val="1872060130"/>
                    </a:ext>
                  </a:extLst>
                </a:gridCol>
                <a:gridCol w="6893105">
                  <a:extLst>
                    <a:ext uri="{9D8B030D-6E8A-4147-A177-3AD203B41FA5}">
                      <a16:colId xmlns:a16="http://schemas.microsoft.com/office/drawing/2014/main" val="3948658697"/>
                    </a:ext>
                  </a:extLst>
                </a:gridCol>
              </a:tblGrid>
              <a:tr h="182880">
                <a:tc>
                  <a:txBody>
                    <a:bodyPr/>
                    <a:lstStyle/>
                    <a:p>
                      <a:pPr marL="0" marR="0" algn="just">
                        <a:lnSpc>
                          <a:spcPct val="107000"/>
                        </a:lnSpc>
                        <a:spcBef>
                          <a:spcPts val="0"/>
                        </a:spcBef>
                        <a:spcAft>
                          <a:spcPts val="0"/>
                        </a:spcAft>
                      </a:pPr>
                      <a:r>
                        <a:rPr lang="en-US" sz="2800">
                          <a:solidFill>
                            <a:srgbClr val="FFA3FF"/>
                          </a:solidFill>
                          <a:effectLst/>
                        </a:rPr>
                        <a:t>Course Code:</a:t>
                      </a:r>
                      <a:endParaRPr lang="en-US" sz="240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rgbClr val="FFA3FF"/>
                          </a:solidFill>
                          <a:effectLst/>
                        </a:rPr>
                        <a:t>EEE 2104</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a:solidFill>
                            <a:srgbClr val="FFA3FF"/>
                          </a:solidFill>
                          <a:effectLst/>
                        </a:rPr>
                        <a:t>Course Name:</a:t>
                      </a:r>
                      <a:endParaRPr lang="en-US" sz="240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rgbClr val="FFA3FF"/>
                          </a:solidFill>
                          <a:effectLst/>
                        </a:rPr>
                        <a:t>Electronic Devices</a:t>
                      </a:r>
                      <a:r>
                        <a:rPr lang="en-US" sz="2800" baseline="0" dirty="0">
                          <a:solidFill>
                            <a:srgbClr val="FFA3FF"/>
                          </a:solidFill>
                          <a:effectLst/>
                        </a:rPr>
                        <a:t> Lab</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extLst>
                  <a:ext uri="{0D108BD9-81ED-4DB2-BD59-A6C34878D82A}">
                    <a16:rowId xmlns:a16="http://schemas.microsoft.com/office/drawing/2014/main" val="229074159"/>
                  </a:ext>
                </a:extLst>
              </a:tr>
            </a:tbl>
          </a:graphicData>
        </a:graphic>
      </p:graphicFrame>
    </p:spTree>
    <p:extLst>
      <p:ext uri="{BB962C8B-B14F-4D97-AF65-F5344CB8AC3E}">
        <p14:creationId xmlns:p14="http://schemas.microsoft.com/office/powerpoint/2010/main" val="363991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874442-9934-DA7D-89DE-031423C2C588}"/>
              </a:ext>
            </a:extLst>
          </p:cNvPr>
          <p:cNvSpPr>
            <a:spLocks noGrp="1"/>
          </p:cNvSpPr>
          <p:nvPr>
            <p:ph type="sldNum" sz="quarter" idx="12"/>
          </p:nvPr>
        </p:nvSpPr>
        <p:spPr/>
        <p:txBody>
          <a:bodyPr/>
          <a:lstStyle/>
          <a:p>
            <a:fld id="{48F63A3B-78C7-47BE-AE5E-E10140E04643}" type="slidenum">
              <a:rPr lang="en-US" smtClean="0"/>
              <a:pPr/>
              <a:t>10</a:t>
            </a:fld>
            <a:endParaRPr lang="en-US"/>
          </a:p>
        </p:txBody>
      </p:sp>
      <p:sp>
        <p:nvSpPr>
          <p:cNvPr id="7" name="TextBox 6">
            <a:extLst>
              <a:ext uri="{FF2B5EF4-FFF2-40B4-BE49-F238E27FC236}">
                <a16:creationId xmlns:a16="http://schemas.microsoft.com/office/drawing/2014/main" id="{0AE23C6B-DD95-1ACF-46DE-6A67B7363A98}"/>
              </a:ext>
            </a:extLst>
          </p:cNvPr>
          <p:cNvSpPr txBox="1"/>
          <p:nvPr/>
        </p:nvSpPr>
        <p:spPr>
          <a:xfrm>
            <a:off x="4878874" y="6903499"/>
            <a:ext cx="2577757" cy="369332"/>
          </a:xfrm>
          <a:prstGeom prst="rect">
            <a:avLst/>
          </a:prstGeom>
          <a:noFill/>
        </p:spPr>
        <p:txBody>
          <a:bodyPr wrap="none" rtlCol="0">
            <a:spAutoFit/>
          </a:bodyPr>
          <a:lstStyle/>
          <a:p>
            <a:r>
              <a:rPr lang="en-US"/>
              <a:t>Fig-2: Main Circuit Design</a:t>
            </a:r>
          </a:p>
        </p:txBody>
      </p:sp>
      <p:sp>
        <p:nvSpPr>
          <p:cNvPr id="9" name="TextBox 8">
            <a:extLst>
              <a:ext uri="{FF2B5EF4-FFF2-40B4-BE49-F238E27FC236}">
                <a16:creationId xmlns:a16="http://schemas.microsoft.com/office/drawing/2014/main" id="{25A81F19-778B-F849-B014-01F3D5F5D31C}"/>
              </a:ext>
            </a:extLst>
          </p:cNvPr>
          <p:cNvSpPr txBox="1"/>
          <p:nvPr/>
        </p:nvSpPr>
        <p:spPr>
          <a:xfrm>
            <a:off x="10691445" y="1975753"/>
            <a:ext cx="4829909" cy="5386090"/>
          </a:xfrm>
          <a:prstGeom prst="rect">
            <a:avLst/>
          </a:prstGeom>
          <a:noFill/>
        </p:spPr>
        <p:txBody>
          <a:bodyPr wrap="square" lIns="91440" tIns="45720" rIns="91440" bIns="45720" anchor="t">
            <a:spAutoFit/>
          </a:bodyPr>
          <a:lstStyle/>
          <a:p>
            <a:r>
              <a:rPr lang="en-US" sz="2800" b="1" i="1" u="sng"/>
              <a:t>Power Supply Connection:</a:t>
            </a:r>
            <a:r>
              <a:rPr lang="en-US"/>
              <a:t>   </a:t>
            </a:r>
          </a:p>
          <a:p>
            <a:pPr algn="just"/>
            <a:r>
              <a:rPr lang="en-US" sz="2400"/>
              <a:t>- Connect the regulated 6V DC output to the power input of the Arduino Uno R3 and the pump.</a:t>
            </a:r>
          </a:p>
          <a:p>
            <a:r>
              <a:rPr lang="en-US" sz="2800" b="1" i="1" u="sng"/>
              <a:t>MOSFET Switch Connection:</a:t>
            </a:r>
            <a:r>
              <a:rPr lang="en-US"/>
              <a:t>   </a:t>
            </a:r>
          </a:p>
          <a:p>
            <a:pPr algn="just"/>
            <a:r>
              <a:rPr lang="en-US" sz="2400"/>
              <a:t>- Connect the MOSFET gate to a digital pin on the Arduino.   </a:t>
            </a:r>
          </a:p>
          <a:p>
            <a:pPr algn="just"/>
            <a:r>
              <a:rPr lang="en-US" sz="2400">
                <a:solidFill>
                  <a:schemeClr val="accent1">
                    <a:lumMod val="75000"/>
                  </a:schemeClr>
                </a:solidFill>
              </a:rPr>
              <a:t>- Connect the MOSFET drain to the negative terminal of the pump.   </a:t>
            </a:r>
          </a:p>
          <a:p>
            <a:pPr algn="just"/>
            <a:r>
              <a:rPr lang="en-US" sz="2400"/>
              <a:t>- Connect the MOSFET source to the ground.</a:t>
            </a:r>
          </a:p>
          <a:p>
            <a:pPr algn="just"/>
            <a:r>
              <a:rPr lang="en-US" sz="2400">
                <a:solidFill>
                  <a:schemeClr val="accent1">
                    <a:lumMod val="75000"/>
                  </a:schemeClr>
                </a:solidFill>
              </a:rPr>
              <a:t>-Connect a resistor and a Diode to the gate of the transistor and to the Drain.</a:t>
            </a:r>
            <a:endParaRPr lang="en-US" sz="2400">
              <a:solidFill>
                <a:schemeClr val="accent1">
                  <a:lumMod val="75000"/>
                </a:schemeClr>
              </a:solidFill>
              <a:cs typeface="Calibri"/>
            </a:endParaRPr>
          </a:p>
        </p:txBody>
      </p:sp>
      <p:sp>
        <p:nvSpPr>
          <p:cNvPr id="10" name="TextBox 9">
            <a:extLst>
              <a:ext uri="{FF2B5EF4-FFF2-40B4-BE49-F238E27FC236}">
                <a16:creationId xmlns:a16="http://schemas.microsoft.com/office/drawing/2014/main" id="{4A0F51C1-0A22-A8DD-BAD1-D9A631CE5524}"/>
              </a:ext>
            </a:extLst>
          </p:cNvPr>
          <p:cNvSpPr txBox="1"/>
          <p:nvPr/>
        </p:nvSpPr>
        <p:spPr>
          <a:xfrm>
            <a:off x="15349672" y="7467600"/>
            <a:ext cx="397866" cy="461665"/>
          </a:xfrm>
          <a:prstGeom prst="rect">
            <a:avLst/>
          </a:prstGeom>
          <a:noFill/>
        </p:spPr>
        <p:txBody>
          <a:bodyPr wrap="none" rtlCol="0">
            <a:spAutoFit/>
          </a:bodyPr>
          <a:lstStyle/>
          <a:p>
            <a:r>
              <a:rPr lang="en-US" sz="2400"/>
              <a:t>…</a:t>
            </a:r>
          </a:p>
        </p:txBody>
      </p:sp>
      <p:pic>
        <p:nvPicPr>
          <p:cNvPr id="16" name="Picture 15">
            <a:extLst>
              <a:ext uri="{FF2B5EF4-FFF2-40B4-BE49-F238E27FC236}">
                <a16:creationId xmlns:a16="http://schemas.microsoft.com/office/drawing/2014/main" id="{C16D404E-8423-B304-D510-FD5F8258AC38}"/>
              </a:ext>
            </a:extLst>
          </p:cNvPr>
          <p:cNvPicPr>
            <a:picLocks noChangeAspect="1"/>
          </p:cNvPicPr>
          <p:nvPr/>
        </p:nvPicPr>
        <p:blipFill>
          <a:blip r:embed="rId2"/>
          <a:stretch>
            <a:fillRect/>
          </a:stretch>
        </p:blipFill>
        <p:spPr>
          <a:xfrm>
            <a:off x="1327829" y="1005108"/>
            <a:ext cx="9114310" cy="5898391"/>
          </a:xfrm>
          <a:prstGeom prst="rect">
            <a:avLst/>
          </a:prstGeom>
        </p:spPr>
      </p:pic>
    </p:spTree>
    <p:extLst>
      <p:ext uri="{BB962C8B-B14F-4D97-AF65-F5344CB8AC3E}">
        <p14:creationId xmlns:p14="http://schemas.microsoft.com/office/powerpoint/2010/main" val="231095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874442-9934-DA7D-89DE-031423C2C588}"/>
              </a:ext>
            </a:extLst>
          </p:cNvPr>
          <p:cNvSpPr>
            <a:spLocks noGrp="1"/>
          </p:cNvSpPr>
          <p:nvPr>
            <p:ph type="sldNum" sz="quarter" idx="12"/>
          </p:nvPr>
        </p:nvSpPr>
        <p:spPr/>
        <p:txBody>
          <a:bodyPr/>
          <a:lstStyle/>
          <a:p>
            <a:fld id="{48F63A3B-78C7-47BE-AE5E-E10140E04643}" type="slidenum">
              <a:rPr lang="en-US" smtClean="0"/>
              <a:pPr/>
              <a:t>11</a:t>
            </a:fld>
            <a:endParaRPr lang="en-US"/>
          </a:p>
        </p:txBody>
      </p:sp>
      <p:pic>
        <p:nvPicPr>
          <p:cNvPr id="6" name="Picture 5">
            <a:extLst>
              <a:ext uri="{FF2B5EF4-FFF2-40B4-BE49-F238E27FC236}">
                <a16:creationId xmlns:a16="http://schemas.microsoft.com/office/drawing/2014/main" id="{DCC43C7E-170F-ECB7-8142-1787A5650C76}"/>
              </a:ext>
            </a:extLst>
          </p:cNvPr>
          <p:cNvPicPr>
            <a:picLocks noChangeAspect="1"/>
          </p:cNvPicPr>
          <p:nvPr/>
        </p:nvPicPr>
        <p:blipFill>
          <a:blip r:embed="rId2"/>
          <a:stretch>
            <a:fillRect/>
          </a:stretch>
        </p:blipFill>
        <p:spPr>
          <a:xfrm>
            <a:off x="1312450" y="1815737"/>
            <a:ext cx="8556906" cy="4598126"/>
          </a:xfrm>
          <a:prstGeom prst="rect">
            <a:avLst/>
          </a:prstGeom>
        </p:spPr>
      </p:pic>
      <p:sp>
        <p:nvSpPr>
          <p:cNvPr id="7" name="TextBox 6">
            <a:extLst>
              <a:ext uri="{FF2B5EF4-FFF2-40B4-BE49-F238E27FC236}">
                <a16:creationId xmlns:a16="http://schemas.microsoft.com/office/drawing/2014/main" id="{0AE23C6B-DD95-1ACF-46DE-6A67B7363A98}"/>
              </a:ext>
            </a:extLst>
          </p:cNvPr>
          <p:cNvSpPr txBox="1"/>
          <p:nvPr/>
        </p:nvSpPr>
        <p:spPr>
          <a:xfrm>
            <a:off x="3905858" y="6675730"/>
            <a:ext cx="2577757" cy="369332"/>
          </a:xfrm>
          <a:prstGeom prst="rect">
            <a:avLst/>
          </a:prstGeom>
          <a:noFill/>
        </p:spPr>
        <p:txBody>
          <a:bodyPr wrap="none" rtlCol="0">
            <a:spAutoFit/>
          </a:bodyPr>
          <a:lstStyle/>
          <a:p>
            <a:r>
              <a:rPr lang="en-US"/>
              <a:t>Fig-3: Main Circuit Design</a:t>
            </a:r>
          </a:p>
        </p:txBody>
      </p:sp>
      <p:sp>
        <p:nvSpPr>
          <p:cNvPr id="10" name="TextBox 9">
            <a:extLst>
              <a:ext uri="{FF2B5EF4-FFF2-40B4-BE49-F238E27FC236}">
                <a16:creationId xmlns:a16="http://schemas.microsoft.com/office/drawing/2014/main" id="{4A0F51C1-0A22-A8DD-BAD1-D9A631CE5524}"/>
              </a:ext>
            </a:extLst>
          </p:cNvPr>
          <p:cNvSpPr txBox="1"/>
          <p:nvPr/>
        </p:nvSpPr>
        <p:spPr>
          <a:xfrm>
            <a:off x="15349672" y="7467600"/>
            <a:ext cx="397866" cy="461665"/>
          </a:xfrm>
          <a:prstGeom prst="rect">
            <a:avLst/>
          </a:prstGeom>
          <a:noFill/>
        </p:spPr>
        <p:txBody>
          <a:bodyPr wrap="none" rtlCol="0">
            <a:spAutoFit/>
          </a:bodyPr>
          <a:lstStyle/>
          <a:p>
            <a:r>
              <a:rPr lang="en-US" sz="2400"/>
              <a:t>…</a:t>
            </a:r>
          </a:p>
        </p:txBody>
      </p:sp>
      <p:sp>
        <p:nvSpPr>
          <p:cNvPr id="3" name="TextBox 2">
            <a:extLst>
              <a:ext uri="{FF2B5EF4-FFF2-40B4-BE49-F238E27FC236}">
                <a16:creationId xmlns:a16="http://schemas.microsoft.com/office/drawing/2014/main" id="{B5773083-3FD3-C293-46E5-13807FF311D5}"/>
              </a:ext>
            </a:extLst>
          </p:cNvPr>
          <p:cNvSpPr txBox="1"/>
          <p:nvPr/>
        </p:nvSpPr>
        <p:spPr>
          <a:xfrm>
            <a:off x="10736154" y="1815737"/>
            <a:ext cx="5064369" cy="4647426"/>
          </a:xfrm>
          <a:prstGeom prst="rect">
            <a:avLst/>
          </a:prstGeom>
          <a:noFill/>
        </p:spPr>
        <p:txBody>
          <a:bodyPr wrap="square">
            <a:spAutoFit/>
          </a:bodyPr>
          <a:lstStyle/>
          <a:p>
            <a:r>
              <a:rPr lang="en-US" sz="2800" b="1" i="1" u="sng"/>
              <a:t>Soil Moisture Sensor Connection:</a:t>
            </a:r>
            <a:endParaRPr lang="en-US" b="1" i="1" u="sng"/>
          </a:p>
          <a:p>
            <a:pPr algn="just"/>
            <a:r>
              <a:rPr lang="en-US" sz="2400"/>
              <a:t> - Connect the soil moisture sensor to an Digital pin on the Arduino.   </a:t>
            </a:r>
          </a:p>
          <a:p>
            <a:pPr algn="just"/>
            <a:r>
              <a:rPr lang="en-US" sz="2400"/>
              <a:t>- </a:t>
            </a:r>
            <a:r>
              <a:rPr lang="en-US" sz="2400">
                <a:solidFill>
                  <a:schemeClr val="accent1">
                    <a:lumMod val="75000"/>
                  </a:schemeClr>
                </a:solidFill>
              </a:rPr>
              <a:t>Connect the other pins of the soil moisture sensor to power (</a:t>
            </a:r>
            <a:r>
              <a:rPr lang="en-US" sz="2400" err="1">
                <a:solidFill>
                  <a:schemeClr val="accent1">
                    <a:lumMod val="75000"/>
                  </a:schemeClr>
                </a:solidFill>
              </a:rPr>
              <a:t>Vcc</a:t>
            </a:r>
            <a:r>
              <a:rPr lang="en-US" sz="2400">
                <a:solidFill>
                  <a:schemeClr val="accent1">
                    <a:lumMod val="75000"/>
                  </a:schemeClr>
                </a:solidFill>
              </a:rPr>
              <a:t>) and ground (GND) Of the Arduino.</a:t>
            </a:r>
          </a:p>
          <a:p>
            <a:r>
              <a:rPr lang="en-US" sz="2800" b="1" i="1" u="sng"/>
              <a:t>Pump Connection:</a:t>
            </a:r>
            <a:r>
              <a:rPr lang="en-US" sz="2800"/>
              <a:t>   </a:t>
            </a:r>
          </a:p>
          <a:p>
            <a:pPr algn="just"/>
            <a:r>
              <a:rPr lang="en-US" sz="2400"/>
              <a:t>- Connect the negative terminal of the pump to the drain of the MOSFET.   </a:t>
            </a:r>
          </a:p>
          <a:p>
            <a:pPr algn="just"/>
            <a:r>
              <a:rPr lang="en-US" sz="2400">
                <a:solidFill>
                  <a:schemeClr val="accent1">
                    <a:lumMod val="75000"/>
                  </a:schemeClr>
                </a:solidFill>
              </a:rPr>
              <a:t>- Connect the positive terminal of the pump to the positive terminal of the power source.</a:t>
            </a:r>
          </a:p>
        </p:txBody>
      </p:sp>
    </p:spTree>
    <p:extLst>
      <p:ext uri="{BB962C8B-B14F-4D97-AF65-F5344CB8AC3E}">
        <p14:creationId xmlns:p14="http://schemas.microsoft.com/office/powerpoint/2010/main" val="31209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874442-9934-DA7D-89DE-031423C2C588}"/>
              </a:ext>
            </a:extLst>
          </p:cNvPr>
          <p:cNvSpPr>
            <a:spLocks noGrp="1"/>
          </p:cNvSpPr>
          <p:nvPr>
            <p:ph type="sldNum" sz="quarter" idx="12"/>
          </p:nvPr>
        </p:nvSpPr>
        <p:spPr/>
        <p:txBody>
          <a:bodyPr/>
          <a:lstStyle/>
          <a:p>
            <a:fld id="{48F63A3B-78C7-47BE-AE5E-E10140E04643}" type="slidenum">
              <a:rPr lang="en-US" smtClean="0"/>
              <a:pPr/>
              <a:t>12</a:t>
            </a:fld>
            <a:endParaRPr lang="en-US"/>
          </a:p>
        </p:txBody>
      </p:sp>
      <p:sp>
        <p:nvSpPr>
          <p:cNvPr id="5" name="TextBox 4">
            <a:extLst>
              <a:ext uri="{FF2B5EF4-FFF2-40B4-BE49-F238E27FC236}">
                <a16:creationId xmlns:a16="http://schemas.microsoft.com/office/drawing/2014/main" id="{1E5DAAB5-850A-F42C-E599-B61432CF341E}"/>
              </a:ext>
            </a:extLst>
          </p:cNvPr>
          <p:cNvSpPr txBox="1"/>
          <p:nvPr/>
        </p:nvSpPr>
        <p:spPr>
          <a:xfrm>
            <a:off x="1019909" y="1042013"/>
            <a:ext cx="7385538" cy="6555641"/>
          </a:xfrm>
          <a:prstGeom prst="rect">
            <a:avLst/>
          </a:prstGeom>
          <a:noFill/>
        </p:spPr>
        <p:txBody>
          <a:bodyPr wrap="square">
            <a:spAutoFit/>
          </a:bodyPr>
          <a:lstStyle/>
          <a:p>
            <a:r>
              <a:rPr lang="en-US" sz="2800" b="1" i="1" u="sng"/>
              <a:t>Arduino Programming</a:t>
            </a:r>
            <a:r>
              <a:rPr lang="en-US"/>
              <a:t>:   </a:t>
            </a:r>
          </a:p>
          <a:p>
            <a:pPr algn="just"/>
            <a:r>
              <a:rPr lang="en-US" sz="2400"/>
              <a:t>- Write Arduino code to read the soil moisture level from the sensor.   </a:t>
            </a:r>
          </a:p>
          <a:p>
            <a:pPr algn="just"/>
            <a:r>
              <a:rPr lang="en-US" sz="2400">
                <a:solidFill>
                  <a:schemeClr val="accent1">
                    <a:lumMod val="75000"/>
                  </a:schemeClr>
                </a:solidFill>
              </a:rPr>
              <a:t>- Implement a control algorithm to determine when to activate the pump based on soil moisture readings.   </a:t>
            </a:r>
          </a:p>
          <a:p>
            <a:pPr algn="just"/>
            <a:r>
              <a:rPr lang="en-US" sz="2400"/>
              <a:t>- Use the </a:t>
            </a:r>
            <a:r>
              <a:rPr lang="en-US" sz="2400" err="1"/>
              <a:t>digitalWrite</a:t>
            </a:r>
            <a:r>
              <a:rPr lang="en-US" sz="2400"/>
              <a:t>() function to control the MOSFET gate, turning the pump on and off.</a:t>
            </a:r>
          </a:p>
          <a:p>
            <a:r>
              <a:rPr lang="en-US" sz="2800" b="1" i="1" u="sng"/>
              <a:t>Soil Moisture Monitoring:</a:t>
            </a:r>
          </a:p>
          <a:p>
            <a:pPr algn="just"/>
            <a:r>
              <a:rPr lang="en-US" sz="2400"/>
              <a:t>- Arduino continuously reads the soil moisture level using the sensor.   </a:t>
            </a:r>
          </a:p>
          <a:p>
            <a:pPr algn="just"/>
            <a:r>
              <a:rPr lang="en-US" sz="2400">
                <a:solidFill>
                  <a:schemeClr val="accent1">
                    <a:lumMod val="75000"/>
                  </a:schemeClr>
                </a:solidFill>
              </a:rPr>
              <a:t>- If the moisture level falls below a predefined threshold, the Arduino activates the MOSFET, turning on the pump.</a:t>
            </a:r>
          </a:p>
          <a:p>
            <a:r>
              <a:rPr lang="en-US" sz="2800" b="1" i="1" u="sng"/>
              <a:t>Pump Activation:</a:t>
            </a:r>
            <a:r>
              <a:rPr lang="en-US" sz="2400"/>
              <a:t>   </a:t>
            </a:r>
          </a:p>
          <a:p>
            <a:pPr algn="just"/>
            <a:r>
              <a:rPr lang="en-US" sz="2400"/>
              <a:t>- When the pump is activated, water is delivered to the plants.   </a:t>
            </a:r>
          </a:p>
          <a:p>
            <a:pPr algn="just"/>
            <a:r>
              <a:rPr lang="en-US" sz="2400">
                <a:solidFill>
                  <a:schemeClr val="accent1">
                    <a:lumMod val="75000"/>
                  </a:schemeClr>
                </a:solidFill>
              </a:rPr>
              <a:t>- The pump remains active until the soil moisture level rises above the threshold.</a:t>
            </a:r>
          </a:p>
        </p:txBody>
      </p:sp>
      <p:sp>
        <p:nvSpPr>
          <p:cNvPr id="14" name="TextBox 13">
            <a:extLst>
              <a:ext uri="{FF2B5EF4-FFF2-40B4-BE49-F238E27FC236}">
                <a16:creationId xmlns:a16="http://schemas.microsoft.com/office/drawing/2014/main" id="{9EE0D981-9E9C-5228-CFF3-D9B47B8852E7}"/>
              </a:ext>
            </a:extLst>
          </p:cNvPr>
          <p:cNvSpPr txBox="1"/>
          <p:nvPr/>
        </p:nvSpPr>
        <p:spPr>
          <a:xfrm>
            <a:off x="10595381" y="7311851"/>
            <a:ext cx="3152017" cy="369332"/>
          </a:xfrm>
          <a:prstGeom prst="rect">
            <a:avLst/>
          </a:prstGeom>
          <a:noFill/>
        </p:spPr>
        <p:txBody>
          <a:bodyPr wrap="none" rtlCol="0">
            <a:spAutoFit/>
          </a:bodyPr>
          <a:lstStyle/>
          <a:p>
            <a:r>
              <a:rPr lang="en-US"/>
              <a:t>Fig-4: Soil Moisture Monitoring </a:t>
            </a:r>
          </a:p>
        </p:txBody>
      </p:sp>
      <p:pic>
        <p:nvPicPr>
          <p:cNvPr id="3074" name="Picture 2" descr="Soil Moisture Sensor Working">
            <a:extLst>
              <a:ext uri="{FF2B5EF4-FFF2-40B4-BE49-F238E27FC236}">
                <a16:creationId xmlns:a16="http://schemas.microsoft.com/office/drawing/2014/main" id="{2907B371-BECF-3EF4-AECB-E8333ADE1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233" y="1381858"/>
            <a:ext cx="71437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75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Oval 3" descr="Parchment"/>
          <p:cNvSpPr>
            <a:spLocks noChangeArrowheads="1"/>
          </p:cNvSpPr>
          <p:nvPr/>
        </p:nvSpPr>
        <p:spPr bwMode="auto">
          <a:xfrm>
            <a:off x="1130531" y="529590"/>
            <a:ext cx="14214764"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a:solidFill>
                  <a:srgbClr val="0070C0"/>
                </a:solidFill>
                <a:latin typeface="Comic Sans MS" panose="030F0702030302020204" pitchFamily="66" charset="0"/>
              </a:rPr>
              <a:t>Description of the Work</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13</a:t>
            </a:fld>
            <a:endParaRPr lang="en-US"/>
          </a:p>
        </p:txBody>
      </p:sp>
      <p:sp>
        <p:nvSpPr>
          <p:cNvPr id="4" name="TextBox 3">
            <a:extLst>
              <a:ext uri="{FF2B5EF4-FFF2-40B4-BE49-F238E27FC236}">
                <a16:creationId xmlns:a16="http://schemas.microsoft.com/office/drawing/2014/main" id="{A1D317D2-7C5B-AC7A-C529-FA54A87DADBD}"/>
              </a:ext>
            </a:extLst>
          </p:cNvPr>
          <p:cNvSpPr txBox="1"/>
          <p:nvPr/>
        </p:nvSpPr>
        <p:spPr>
          <a:xfrm>
            <a:off x="1940428" y="2653335"/>
            <a:ext cx="5374772" cy="4216539"/>
          </a:xfrm>
          <a:prstGeom prst="rect">
            <a:avLst/>
          </a:prstGeom>
          <a:noFill/>
        </p:spPr>
        <p:txBody>
          <a:bodyPr wrap="square">
            <a:spAutoFit/>
          </a:bodyPr>
          <a:lstStyle/>
          <a:p>
            <a:r>
              <a:rPr lang="en-US" sz="2800" b="1" i="1" u="sng"/>
              <a:t>Overview: </a:t>
            </a:r>
          </a:p>
          <a:p>
            <a:pPr marL="342900" indent="-342900" algn="just">
              <a:buFont typeface="Arial" panose="020B0604020202020204" pitchFamily="34" charset="0"/>
              <a:buChar char="•"/>
            </a:pPr>
            <a:r>
              <a:rPr lang="en-US" sz="2400"/>
              <a:t>This project aims to create an efficient and automated plant watering system using Arduino Uno R3, a MOSFET as a switch, and a regulated power supply derived from a 220V to 9V step-down transformer.</a:t>
            </a:r>
          </a:p>
          <a:p>
            <a:pPr marL="342900" indent="-342900" algn="just">
              <a:buFont typeface="Arial" panose="020B0604020202020204" pitchFamily="34" charset="0"/>
              <a:buChar char="•"/>
            </a:pPr>
            <a:r>
              <a:rPr lang="en-US" sz="2400"/>
              <a:t> </a:t>
            </a:r>
            <a:r>
              <a:rPr lang="en-US" sz="2400">
                <a:solidFill>
                  <a:schemeClr val="accent1">
                    <a:lumMod val="75000"/>
                  </a:schemeClr>
                </a:solidFill>
              </a:rPr>
              <a:t>The system monitors soil moisture levels and activates a water pump to ensure optimal watering conditions for plants.</a:t>
            </a:r>
            <a:endParaRPr lang="en-US">
              <a:solidFill>
                <a:schemeClr val="accent1">
                  <a:lumMod val="75000"/>
                </a:schemeClr>
              </a:solidFill>
            </a:endParaRPr>
          </a:p>
        </p:txBody>
      </p:sp>
      <p:pic>
        <p:nvPicPr>
          <p:cNvPr id="5" name="Picture 4" descr="A cup with a plant in it&#10;&#10;Description automatically generated">
            <a:extLst>
              <a:ext uri="{FF2B5EF4-FFF2-40B4-BE49-F238E27FC236}">
                <a16:creationId xmlns:a16="http://schemas.microsoft.com/office/drawing/2014/main" id="{21BE580C-2BBF-3DD0-EE6A-FC519C90A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373081" y="1470491"/>
            <a:ext cx="4843884" cy="6458512"/>
          </a:xfrm>
          <a:prstGeom prst="rect">
            <a:avLst/>
          </a:prstGeom>
        </p:spPr>
      </p:pic>
      <p:sp>
        <p:nvSpPr>
          <p:cNvPr id="6" name="TextBox 5">
            <a:extLst>
              <a:ext uri="{FF2B5EF4-FFF2-40B4-BE49-F238E27FC236}">
                <a16:creationId xmlns:a16="http://schemas.microsoft.com/office/drawing/2014/main" id="{41C0F8F1-924A-11E9-6F49-5C7835ADF8C9}"/>
              </a:ext>
            </a:extLst>
          </p:cNvPr>
          <p:cNvSpPr txBox="1"/>
          <p:nvPr/>
        </p:nvSpPr>
        <p:spPr>
          <a:xfrm>
            <a:off x="10595381" y="7311851"/>
            <a:ext cx="2963440" cy="369332"/>
          </a:xfrm>
          <a:prstGeom prst="rect">
            <a:avLst/>
          </a:prstGeom>
          <a:noFill/>
        </p:spPr>
        <p:txBody>
          <a:bodyPr wrap="none" rtlCol="0">
            <a:spAutoFit/>
          </a:bodyPr>
          <a:lstStyle/>
          <a:p>
            <a:r>
              <a:rPr lang="en-US"/>
              <a:t>Fig-5: Circuit Implementation </a:t>
            </a:r>
          </a:p>
        </p:txBody>
      </p:sp>
      <p:sp>
        <p:nvSpPr>
          <p:cNvPr id="7" name="TextBox 6">
            <a:extLst>
              <a:ext uri="{FF2B5EF4-FFF2-40B4-BE49-F238E27FC236}">
                <a16:creationId xmlns:a16="http://schemas.microsoft.com/office/drawing/2014/main" id="{A9FDDC00-B48C-837A-BD6D-527BF86F88C2}"/>
              </a:ext>
            </a:extLst>
          </p:cNvPr>
          <p:cNvSpPr txBox="1"/>
          <p:nvPr/>
        </p:nvSpPr>
        <p:spPr>
          <a:xfrm>
            <a:off x="15345295" y="7667896"/>
            <a:ext cx="397866" cy="461665"/>
          </a:xfrm>
          <a:prstGeom prst="rect">
            <a:avLst/>
          </a:prstGeom>
          <a:noFill/>
        </p:spPr>
        <p:txBody>
          <a:bodyPr wrap="none" rtlCol="0">
            <a:spAutoFit/>
          </a:bodyPr>
          <a:lstStyle/>
          <a:p>
            <a:r>
              <a:rPr lang="en-US" sz="2400"/>
              <a:t>…</a:t>
            </a:r>
          </a:p>
        </p:txBody>
      </p:sp>
    </p:spTree>
    <p:extLst>
      <p:ext uri="{BB962C8B-B14F-4D97-AF65-F5344CB8AC3E}">
        <p14:creationId xmlns:p14="http://schemas.microsoft.com/office/powerpoint/2010/main" val="7013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Oval 3" descr="Parchment"/>
          <p:cNvSpPr>
            <a:spLocks noChangeArrowheads="1"/>
          </p:cNvSpPr>
          <p:nvPr/>
        </p:nvSpPr>
        <p:spPr bwMode="auto">
          <a:xfrm>
            <a:off x="1130531" y="529590"/>
            <a:ext cx="14214764"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a:solidFill>
                  <a:srgbClr val="0070C0"/>
                </a:solidFill>
                <a:latin typeface="Comic Sans MS" panose="030F0702030302020204" pitchFamily="66" charset="0"/>
              </a:rPr>
              <a:t>Description of the Work</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14</a:t>
            </a:fld>
            <a:endParaRPr lang="en-US"/>
          </a:p>
        </p:txBody>
      </p:sp>
      <p:sp>
        <p:nvSpPr>
          <p:cNvPr id="6" name="TextBox 5">
            <a:extLst>
              <a:ext uri="{FF2B5EF4-FFF2-40B4-BE49-F238E27FC236}">
                <a16:creationId xmlns:a16="http://schemas.microsoft.com/office/drawing/2014/main" id="{41C0F8F1-924A-11E9-6F49-5C7835ADF8C9}"/>
              </a:ext>
            </a:extLst>
          </p:cNvPr>
          <p:cNvSpPr txBox="1"/>
          <p:nvPr/>
        </p:nvSpPr>
        <p:spPr>
          <a:xfrm>
            <a:off x="10595381" y="7311851"/>
            <a:ext cx="2963440" cy="369332"/>
          </a:xfrm>
          <a:prstGeom prst="rect">
            <a:avLst/>
          </a:prstGeom>
          <a:noFill/>
        </p:spPr>
        <p:txBody>
          <a:bodyPr wrap="none" rtlCol="0">
            <a:spAutoFit/>
          </a:bodyPr>
          <a:lstStyle/>
          <a:p>
            <a:r>
              <a:rPr lang="en-US"/>
              <a:t>Fig-5: Circuit Implementation </a:t>
            </a:r>
          </a:p>
        </p:txBody>
      </p:sp>
      <p:sp>
        <p:nvSpPr>
          <p:cNvPr id="7" name="TextBox 6">
            <a:extLst>
              <a:ext uri="{FF2B5EF4-FFF2-40B4-BE49-F238E27FC236}">
                <a16:creationId xmlns:a16="http://schemas.microsoft.com/office/drawing/2014/main" id="{A9FDDC00-B48C-837A-BD6D-527BF86F88C2}"/>
              </a:ext>
            </a:extLst>
          </p:cNvPr>
          <p:cNvSpPr txBox="1"/>
          <p:nvPr/>
        </p:nvSpPr>
        <p:spPr>
          <a:xfrm>
            <a:off x="15345295" y="7667896"/>
            <a:ext cx="397866" cy="461665"/>
          </a:xfrm>
          <a:prstGeom prst="rect">
            <a:avLst/>
          </a:prstGeom>
          <a:noFill/>
        </p:spPr>
        <p:txBody>
          <a:bodyPr wrap="none" rtlCol="0">
            <a:spAutoFit/>
          </a:bodyPr>
          <a:lstStyle/>
          <a:p>
            <a:r>
              <a:rPr lang="en-US" sz="2400"/>
              <a:t>…</a:t>
            </a:r>
          </a:p>
        </p:txBody>
      </p:sp>
      <p:graphicFrame>
        <p:nvGraphicFramePr>
          <p:cNvPr id="9" name="Table 8">
            <a:extLst>
              <a:ext uri="{FF2B5EF4-FFF2-40B4-BE49-F238E27FC236}">
                <a16:creationId xmlns:a16="http://schemas.microsoft.com/office/drawing/2014/main" id="{FD50AFAF-1E25-C3AA-F079-2FB46F9E7F43}"/>
              </a:ext>
            </a:extLst>
          </p:cNvPr>
          <p:cNvGraphicFramePr>
            <a:graphicFrameLocks noGrp="1"/>
          </p:cNvGraphicFramePr>
          <p:nvPr>
            <p:extLst>
              <p:ext uri="{D42A27DB-BD31-4B8C-83A1-F6EECF244321}">
                <p14:modId xmlns:p14="http://schemas.microsoft.com/office/powerpoint/2010/main" val="3391137928"/>
              </p:ext>
            </p:extLst>
          </p:nvPr>
        </p:nvGraphicFramePr>
        <p:xfrm>
          <a:off x="1762166" y="2059282"/>
          <a:ext cx="13127727" cy="5542676"/>
        </p:xfrm>
        <a:graphic>
          <a:graphicData uri="http://schemas.openxmlformats.org/drawingml/2006/table">
            <a:tbl>
              <a:tblPr firstRow="1" bandRow="1">
                <a:tableStyleId>{5C22544A-7EE6-4342-B048-85BDC9FD1C3A}</a:tableStyleId>
              </a:tblPr>
              <a:tblGrid>
                <a:gridCol w="4375909">
                  <a:extLst>
                    <a:ext uri="{9D8B030D-6E8A-4147-A177-3AD203B41FA5}">
                      <a16:colId xmlns:a16="http://schemas.microsoft.com/office/drawing/2014/main" val="3615976026"/>
                    </a:ext>
                  </a:extLst>
                </a:gridCol>
                <a:gridCol w="4375909">
                  <a:extLst>
                    <a:ext uri="{9D8B030D-6E8A-4147-A177-3AD203B41FA5}">
                      <a16:colId xmlns:a16="http://schemas.microsoft.com/office/drawing/2014/main" val="2913835747"/>
                    </a:ext>
                  </a:extLst>
                </a:gridCol>
                <a:gridCol w="4375909">
                  <a:extLst>
                    <a:ext uri="{9D8B030D-6E8A-4147-A177-3AD203B41FA5}">
                      <a16:colId xmlns:a16="http://schemas.microsoft.com/office/drawing/2014/main" val="3154062791"/>
                    </a:ext>
                  </a:extLst>
                </a:gridCol>
              </a:tblGrid>
              <a:tr h="404471">
                <a:tc>
                  <a:txBody>
                    <a:bodyPr/>
                    <a:lstStyle/>
                    <a:p>
                      <a:pPr algn="ctr"/>
                      <a:r>
                        <a:rPr lang="en-US"/>
                        <a:t>Name</a:t>
                      </a:r>
                    </a:p>
                  </a:txBody>
                  <a:tcPr/>
                </a:tc>
                <a:tc>
                  <a:txBody>
                    <a:bodyPr/>
                    <a:lstStyle/>
                    <a:p>
                      <a:pPr algn="ctr"/>
                      <a:r>
                        <a:rPr lang="en-US"/>
                        <a:t>Model</a:t>
                      </a:r>
                    </a:p>
                  </a:txBody>
                  <a:tcPr/>
                </a:tc>
                <a:tc>
                  <a:txBody>
                    <a:bodyPr/>
                    <a:lstStyle/>
                    <a:p>
                      <a:pPr algn="ctr"/>
                      <a:r>
                        <a:rPr lang="en-US"/>
                        <a:t>Qty</a:t>
                      </a:r>
                    </a:p>
                  </a:txBody>
                  <a:tcPr/>
                </a:tc>
                <a:extLst>
                  <a:ext uri="{0D108BD9-81ED-4DB2-BD59-A6C34878D82A}">
                    <a16:rowId xmlns:a16="http://schemas.microsoft.com/office/drawing/2014/main" val="2292771354"/>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Arduino</a:t>
                      </a:r>
                    </a:p>
                  </a:txBody>
                  <a:tcPr/>
                </a:tc>
                <a:tc>
                  <a:txBody>
                    <a:bodyPr/>
                    <a:lstStyle/>
                    <a:p>
                      <a:pPr algn="ctr"/>
                      <a:r>
                        <a:rPr lang="en-US"/>
                        <a:t>Uno R3</a:t>
                      </a:r>
                    </a:p>
                  </a:txBody>
                  <a:tcPr/>
                </a:tc>
                <a:tc>
                  <a:txBody>
                    <a:bodyPr/>
                    <a:lstStyle/>
                    <a:p>
                      <a:pPr algn="ctr"/>
                      <a:r>
                        <a:rPr lang="en-US"/>
                        <a:t>1</a:t>
                      </a:r>
                    </a:p>
                  </a:txBody>
                  <a:tcPr/>
                </a:tc>
                <a:extLst>
                  <a:ext uri="{0D108BD9-81ED-4DB2-BD59-A6C34878D82A}">
                    <a16:rowId xmlns:a16="http://schemas.microsoft.com/office/drawing/2014/main" val="2869187401"/>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MOSFET</a:t>
                      </a:r>
                    </a:p>
                  </a:txBody>
                  <a:tcPr/>
                </a:tc>
                <a:tc>
                  <a:txBody>
                    <a:bodyPr/>
                    <a:lstStyle/>
                    <a:p>
                      <a:pPr algn="ctr"/>
                      <a:r>
                        <a:rPr lang="en-US"/>
                        <a:t>IR F540(N channel)</a:t>
                      </a:r>
                    </a:p>
                  </a:txBody>
                  <a:tcPr/>
                </a:tc>
                <a:tc>
                  <a:txBody>
                    <a:bodyPr/>
                    <a:lstStyle/>
                    <a:p>
                      <a:pPr algn="ctr"/>
                      <a:r>
                        <a:rPr lang="en-US"/>
                        <a:t>1</a:t>
                      </a:r>
                    </a:p>
                  </a:txBody>
                  <a:tcPr/>
                </a:tc>
                <a:extLst>
                  <a:ext uri="{0D108BD9-81ED-4DB2-BD59-A6C34878D82A}">
                    <a16:rowId xmlns:a16="http://schemas.microsoft.com/office/drawing/2014/main" val="2531077103"/>
                  </a:ext>
                </a:extLst>
              </a:tr>
              <a:tr h="586628">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Transformer </a:t>
                      </a:r>
                    </a:p>
                  </a:txBody>
                  <a:tcPr/>
                </a:tc>
                <a:tc>
                  <a:txBody>
                    <a:bodyPr/>
                    <a:lstStyle/>
                    <a:p>
                      <a:pPr algn="ctr"/>
                      <a:r>
                        <a:rPr lang="en-US" sz="2000"/>
                        <a:t>220V to 9V Step-Down </a:t>
                      </a:r>
                    </a:p>
                  </a:txBody>
                  <a:tcPr/>
                </a:tc>
                <a:tc>
                  <a:txBody>
                    <a:bodyPr/>
                    <a:lstStyle/>
                    <a:p>
                      <a:pPr algn="ctr"/>
                      <a:r>
                        <a:rPr lang="en-US"/>
                        <a:t>1</a:t>
                      </a:r>
                    </a:p>
                  </a:txBody>
                  <a:tcPr/>
                </a:tc>
                <a:extLst>
                  <a:ext uri="{0D108BD9-81ED-4DB2-BD59-A6C34878D82A}">
                    <a16:rowId xmlns:a16="http://schemas.microsoft.com/office/drawing/2014/main" val="133333625"/>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Silicon diode</a:t>
                      </a:r>
                    </a:p>
                  </a:txBody>
                  <a:tcPr/>
                </a:tc>
                <a:tc>
                  <a:txBody>
                    <a:bodyPr/>
                    <a:lstStyle/>
                    <a:p>
                      <a:pPr algn="ctr"/>
                      <a:r>
                        <a:rPr lang="en-US"/>
                        <a:t>1N4007</a:t>
                      </a:r>
                    </a:p>
                  </a:txBody>
                  <a:tcPr/>
                </a:tc>
                <a:tc>
                  <a:txBody>
                    <a:bodyPr/>
                    <a:lstStyle/>
                    <a:p>
                      <a:pPr algn="ctr"/>
                      <a:r>
                        <a:rPr lang="en-US"/>
                        <a:t>5</a:t>
                      </a:r>
                    </a:p>
                  </a:txBody>
                  <a:tcPr/>
                </a:tc>
                <a:extLst>
                  <a:ext uri="{0D108BD9-81ED-4DB2-BD59-A6C34878D82A}">
                    <a16:rowId xmlns:a16="http://schemas.microsoft.com/office/drawing/2014/main" val="701892294"/>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Capacitor</a:t>
                      </a:r>
                    </a:p>
                  </a:txBody>
                  <a:tcPr/>
                </a:tc>
                <a:tc>
                  <a:txBody>
                    <a:bodyPr/>
                    <a:lstStyle/>
                    <a:p>
                      <a:pPr algn="ctr"/>
                      <a:r>
                        <a:rPr lang="en-US"/>
                        <a:t>470uF, 47pF</a:t>
                      </a:r>
                    </a:p>
                  </a:txBody>
                  <a:tcPr/>
                </a:tc>
                <a:tc>
                  <a:txBody>
                    <a:bodyPr/>
                    <a:lstStyle/>
                    <a:p>
                      <a:pPr algn="ctr"/>
                      <a:r>
                        <a:rPr lang="en-US"/>
                        <a:t>2</a:t>
                      </a:r>
                    </a:p>
                  </a:txBody>
                  <a:tcPr/>
                </a:tc>
                <a:extLst>
                  <a:ext uri="{0D108BD9-81ED-4DB2-BD59-A6C34878D82A}">
                    <a16:rowId xmlns:a16="http://schemas.microsoft.com/office/drawing/2014/main" val="4173274758"/>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Zener Diode</a:t>
                      </a:r>
                    </a:p>
                  </a:txBody>
                  <a:tcPr/>
                </a:tc>
                <a:tc>
                  <a:txBody>
                    <a:bodyPr/>
                    <a:lstStyle/>
                    <a:p>
                      <a:pPr algn="ctr"/>
                      <a:r>
                        <a:rPr lang="en-US"/>
                        <a:t>1N4734</a:t>
                      </a:r>
                    </a:p>
                  </a:txBody>
                  <a:tcPr/>
                </a:tc>
                <a:tc>
                  <a:txBody>
                    <a:bodyPr/>
                    <a:lstStyle/>
                    <a:p>
                      <a:pPr algn="ctr"/>
                      <a:r>
                        <a:rPr lang="en-US"/>
                        <a:t>1</a:t>
                      </a:r>
                    </a:p>
                  </a:txBody>
                  <a:tcPr/>
                </a:tc>
                <a:extLst>
                  <a:ext uri="{0D108BD9-81ED-4DB2-BD59-A6C34878D82A}">
                    <a16:rowId xmlns:a16="http://schemas.microsoft.com/office/drawing/2014/main" val="2887307985"/>
                  </a:ext>
                </a:extLst>
              </a:tr>
              <a:tr h="702768">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Soil Moisture Sensor</a:t>
                      </a:r>
                    </a:p>
                  </a:txBody>
                  <a:tcPr/>
                </a:tc>
                <a:tc>
                  <a:txBody>
                    <a:bodyPr/>
                    <a:lstStyle/>
                    <a:p>
                      <a:pPr algn="ctr"/>
                      <a:r>
                        <a:rPr lang="en-US"/>
                        <a:t>Soil Hydrometer Humidity Detection Module</a:t>
                      </a:r>
                    </a:p>
                  </a:txBody>
                  <a:tcPr/>
                </a:tc>
                <a:tc>
                  <a:txBody>
                    <a:bodyPr/>
                    <a:lstStyle/>
                    <a:p>
                      <a:pPr algn="ctr"/>
                      <a:r>
                        <a:rPr lang="en-US"/>
                        <a:t>1</a:t>
                      </a:r>
                    </a:p>
                  </a:txBody>
                  <a:tcPr/>
                </a:tc>
                <a:extLst>
                  <a:ext uri="{0D108BD9-81ED-4DB2-BD59-A6C34878D82A}">
                    <a16:rowId xmlns:a16="http://schemas.microsoft.com/office/drawing/2014/main" val="4143028887"/>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Water Pump</a:t>
                      </a:r>
                    </a:p>
                  </a:txBody>
                  <a:tcPr/>
                </a:tc>
                <a:tc>
                  <a:txBody>
                    <a:bodyPr/>
                    <a:lstStyle/>
                    <a:p>
                      <a:pPr algn="ctr"/>
                      <a:r>
                        <a:rPr lang="en-US"/>
                        <a:t>Mini Submersible DC pump</a:t>
                      </a:r>
                    </a:p>
                  </a:txBody>
                  <a:tcPr/>
                </a:tc>
                <a:tc>
                  <a:txBody>
                    <a:bodyPr/>
                    <a:lstStyle/>
                    <a:p>
                      <a:pPr algn="ctr"/>
                      <a:r>
                        <a:rPr lang="en-US"/>
                        <a:t>1</a:t>
                      </a:r>
                    </a:p>
                  </a:txBody>
                  <a:tcPr/>
                </a:tc>
                <a:extLst>
                  <a:ext uri="{0D108BD9-81ED-4DB2-BD59-A6C34878D82A}">
                    <a16:rowId xmlns:a16="http://schemas.microsoft.com/office/drawing/2014/main" val="2717569591"/>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Resistor</a:t>
                      </a:r>
                    </a:p>
                  </a:txBody>
                  <a:tcPr/>
                </a:tc>
                <a:tc>
                  <a:txBody>
                    <a:bodyPr/>
                    <a:lstStyle/>
                    <a:p>
                      <a:pPr algn="ctr"/>
                      <a:r>
                        <a:rPr lang="en-US"/>
                        <a:t>10k</a:t>
                      </a:r>
                    </a:p>
                  </a:txBody>
                  <a:tcPr/>
                </a:tc>
                <a:tc>
                  <a:txBody>
                    <a:bodyPr/>
                    <a:lstStyle/>
                    <a:p>
                      <a:pPr algn="ctr"/>
                      <a:r>
                        <a:rPr lang="en-US"/>
                        <a:t>1</a:t>
                      </a:r>
                    </a:p>
                  </a:txBody>
                  <a:tcPr/>
                </a:tc>
                <a:extLst>
                  <a:ext uri="{0D108BD9-81ED-4DB2-BD59-A6C34878D82A}">
                    <a16:rowId xmlns:a16="http://schemas.microsoft.com/office/drawing/2014/main" val="3193629326"/>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Various connecting wires</a:t>
                      </a:r>
                    </a:p>
                  </a:txBody>
                  <a:tcPr/>
                </a:tc>
                <a:tc>
                  <a:txBody>
                    <a:bodyPr/>
                    <a:lstStyle/>
                    <a:p>
                      <a:pPr algn="ctr"/>
                      <a:r>
                        <a:rPr lang="en-US"/>
                        <a:t>Male to Male ,Male to Female</a:t>
                      </a:r>
                    </a:p>
                  </a:txBody>
                  <a:tcPr/>
                </a:tc>
                <a:tc>
                  <a:txBody>
                    <a:bodyPr/>
                    <a:lstStyle/>
                    <a:p>
                      <a:pPr algn="ctr"/>
                      <a:r>
                        <a:rPr lang="en-US"/>
                        <a:t>20 Approx</a:t>
                      </a:r>
                    </a:p>
                  </a:txBody>
                  <a:tcPr/>
                </a:tc>
                <a:extLst>
                  <a:ext uri="{0D108BD9-81ED-4DB2-BD59-A6C34878D82A}">
                    <a16:rowId xmlns:a16="http://schemas.microsoft.com/office/drawing/2014/main" val="3765191334"/>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Breadboard</a:t>
                      </a:r>
                    </a:p>
                  </a:txBody>
                  <a:tcPr/>
                </a:tc>
                <a:tc>
                  <a:txBody>
                    <a:bodyPr/>
                    <a:lstStyle/>
                    <a:p>
                      <a:pPr algn="ctr"/>
                      <a:r>
                        <a:rPr lang="en-US"/>
                        <a:t>-</a:t>
                      </a:r>
                    </a:p>
                  </a:txBody>
                  <a:tcPr/>
                </a:tc>
                <a:tc>
                  <a:txBody>
                    <a:bodyPr/>
                    <a:lstStyle/>
                    <a:p>
                      <a:pPr algn="ctr"/>
                      <a:r>
                        <a:rPr lang="en-US"/>
                        <a:t>1</a:t>
                      </a:r>
                    </a:p>
                  </a:txBody>
                  <a:tcPr/>
                </a:tc>
                <a:extLst>
                  <a:ext uri="{0D108BD9-81ED-4DB2-BD59-A6C34878D82A}">
                    <a16:rowId xmlns:a16="http://schemas.microsoft.com/office/drawing/2014/main" val="3140267043"/>
                  </a:ext>
                </a:extLst>
              </a:tr>
            </a:tbl>
          </a:graphicData>
        </a:graphic>
      </p:graphicFrame>
      <p:sp>
        <p:nvSpPr>
          <p:cNvPr id="11" name="TextBox 10">
            <a:extLst>
              <a:ext uri="{FF2B5EF4-FFF2-40B4-BE49-F238E27FC236}">
                <a16:creationId xmlns:a16="http://schemas.microsoft.com/office/drawing/2014/main" id="{0713652F-78C6-D233-36E4-96418CAD2483}"/>
              </a:ext>
            </a:extLst>
          </p:cNvPr>
          <p:cNvSpPr txBox="1"/>
          <p:nvPr/>
        </p:nvSpPr>
        <p:spPr>
          <a:xfrm>
            <a:off x="-2571363" y="1536061"/>
            <a:ext cx="7819292" cy="523220"/>
          </a:xfrm>
          <a:prstGeom prst="rect">
            <a:avLst/>
          </a:prstGeom>
          <a:noFill/>
        </p:spPr>
        <p:txBody>
          <a:bodyPr wrap="square">
            <a:spAutoFit/>
          </a:bodyPr>
          <a:lstStyle/>
          <a:p>
            <a:pPr algn="ctr"/>
            <a:r>
              <a:rPr lang="en-US" sz="2800" b="1" i="1" u="sng"/>
              <a:t>Components:</a:t>
            </a:r>
          </a:p>
        </p:txBody>
      </p:sp>
      <p:sp>
        <p:nvSpPr>
          <p:cNvPr id="17" name="TextBox 16">
            <a:extLst>
              <a:ext uri="{FF2B5EF4-FFF2-40B4-BE49-F238E27FC236}">
                <a16:creationId xmlns:a16="http://schemas.microsoft.com/office/drawing/2014/main" id="{55EA8E88-4821-E342-C1C6-5577B8FAE882}"/>
              </a:ext>
            </a:extLst>
          </p:cNvPr>
          <p:cNvSpPr txBox="1"/>
          <p:nvPr/>
        </p:nvSpPr>
        <p:spPr>
          <a:xfrm>
            <a:off x="7411457" y="7714062"/>
            <a:ext cx="2232406" cy="369332"/>
          </a:xfrm>
          <a:prstGeom prst="rect">
            <a:avLst/>
          </a:prstGeom>
          <a:noFill/>
        </p:spPr>
        <p:txBody>
          <a:bodyPr wrap="none" rtlCol="0">
            <a:spAutoFit/>
          </a:bodyPr>
          <a:lstStyle/>
          <a:p>
            <a:r>
              <a:rPr lang="en-US"/>
              <a:t>Table-1: Components </a:t>
            </a:r>
          </a:p>
        </p:txBody>
      </p:sp>
    </p:spTree>
    <p:extLst>
      <p:ext uri="{BB962C8B-B14F-4D97-AF65-F5344CB8AC3E}">
        <p14:creationId xmlns:p14="http://schemas.microsoft.com/office/powerpoint/2010/main" val="108058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15</a:t>
            </a:fld>
            <a:endParaRPr lang="en-US"/>
          </a:p>
        </p:txBody>
      </p:sp>
      <p:sp>
        <p:nvSpPr>
          <p:cNvPr id="4" name="TextBox 3">
            <a:extLst>
              <a:ext uri="{FF2B5EF4-FFF2-40B4-BE49-F238E27FC236}">
                <a16:creationId xmlns:a16="http://schemas.microsoft.com/office/drawing/2014/main" id="{12DDE0AE-10A9-2101-8EA6-DD177D837F2E}"/>
              </a:ext>
            </a:extLst>
          </p:cNvPr>
          <p:cNvSpPr txBox="1"/>
          <p:nvPr/>
        </p:nvSpPr>
        <p:spPr>
          <a:xfrm>
            <a:off x="889686" y="2196065"/>
            <a:ext cx="5832389" cy="4216539"/>
          </a:xfrm>
          <a:prstGeom prst="rect">
            <a:avLst/>
          </a:prstGeom>
          <a:noFill/>
        </p:spPr>
        <p:txBody>
          <a:bodyPr wrap="square">
            <a:spAutoFit/>
          </a:bodyPr>
          <a:lstStyle/>
          <a:p>
            <a:r>
              <a:rPr lang="en-US" sz="2800" b="1" i="1" u="sng"/>
              <a:t>Circuit Design:</a:t>
            </a:r>
          </a:p>
          <a:p>
            <a:pPr algn="just"/>
            <a:r>
              <a:rPr lang="en-US" sz="2400"/>
              <a:t>- The 220V AC supply is stepped down to 9V AC using a transformer.</a:t>
            </a:r>
          </a:p>
          <a:p>
            <a:pPr algn="just"/>
            <a:r>
              <a:rPr lang="en-US" sz="2400">
                <a:solidFill>
                  <a:schemeClr val="accent1">
                    <a:lumMod val="75000"/>
                  </a:schemeClr>
                </a:solidFill>
              </a:rPr>
              <a:t>- A bridge rectifier converts AC to DC, and a 470uF capacitor filters the DC voltage.</a:t>
            </a:r>
          </a:p>
          <a:p>
            <a:pPr algn="just"/>
            <a:r>
              <a:rPr lang="en-US" sz="2400"/>
              <a:t>- A 6V Zener diode regulates the voltage, providing a stable 6V DC supply for the Arduino Uno R3 and the water pump.</a:t>
            </a:r>
          </a:p>
          <a:p>
            <a:pPr algn="just"/>
            <a:r>
              <a:rPr lang="en-US" sz="2400">
                <a:solidFill>
                  <a:schemeClr val="accent1">
                    <a:lumMod val="75000"/>
                  </a:schemeClr>
                </a:solidFill>
              </a:rPr>
              <a:t>- A MOSFET, controlled by a digital pin on the Arduino, acts as a switch to control the pump based on soil moisture readings.</a:t>
            </a:r>
          </a:p>
        </p:txBody>
      </p:sp>
      <p:pic>
        <p:nvPicPr>
          <p:cNvPr id="6" name="Picture 5">
            <a:extLst>
              <a:ext uri="{FF2B5EF4-FFF2-40B4-BE49-F238E27FC236}">
                <a16:creationId xmlns:a16="http://schemas.microsoft.com/office/drawing/2014/main" id="{E465E906-CB73-AC7B-7ED5-D67AE61983EE}"/>
              </a:ext>
            </a:extLst>
          </p:cNvPr>
          <p:cNvPicPr>
            <a:picLocks noChangeAspect="1"/>
          </p:cNvPicPr>
          <p:nvPr/>
        </p:nvPicPr>
        <p:blipFill>
          <a:blip r:embed="rId2"/>
          <a:stretch>
            <a:fillRect/>
          </a:stretch>
        </p:blipFill>
        <p:spPr>
          <a:xfrm>
            <a:off x="6824089" y="1998429"/>
            <a:ext cx="9214981" cy="3985605"/>
          </a:xfrm>
          <a:prstGeom prst="rect">
            <a:avLst/>
          </a:prstGeom>
        </p:spPr>
      </p:pic>
      <p:sp>
        <p:nvSpPr>
          <p:cNvPr id="7" name="TextBox 6">
            <a:extLst>
              <a:ext uri="{FF2B5EF4-FFF2-40B4-BE49-F238E27FC236}">
                <a16:creationId xmlns:a16="http://schemas.microsoft.com/office/drawing/2014/main" id="{C5BC4BCF-EA57-21F8-397D-5FF99EAD076C}"/>
              </a:ext>
            </a:extLst>
          </p:cNvPr>
          <p:cNvSpPr txBox="1"/>
          <p:nvPr/>
        </p:nvSpPr>
        <p:spPr>
          <a:xfrm>
            <a:off x="10743662" y="5984034"/>
            <a:ext cx="3775136" cy="369332"/>
          </a:xfrm>
          <a:prstGeom prst="rect">
            <a:avLst/>
          </a:prstGeom>
          <a:noFill/>
        </p:spPr>
        <p:txBody>
          <a:bodyPr wrap="none" rtlCol="0">
            <a:spAutoFit/>
          </a:bodyPr>
          <a:lstStyle/>
          <a:p>
            <a:r>
              <a:rPr lang="en-US"/>
              <a:t>Fig-6: Power supply Circuit Simulation </a:t>
            </a:r>
          </a:p>
        </p:txBody>
      </p:sp>
      <p:sp>
        <p:nvSpPr>
          <p:cNvPr id="9" name="TextBox 8">
            <a:extLst>
              <a:ext uri="{FF2B5EF4-FFF2-40B4-BE49-F238E27FC236}">
                <a16:creationId xmlns:a16="http://schemas.microsoft.com/office/drawing/2014/main" id="{AA3AC548-542B-E51E-E039-DC7C333195A3}"/>
              </a:ext>
            </a:extLst>
          </p:cNvPr>
          <p:cNvSpPr txBox="1"/>
          <p:nvPr/>
        </p:nvSpPr>
        <p:spPr>
          <a:xfrm>
            <a:off x="15345295" y="7667896"/>
            <a:ext cx="397866" cy="461665"/>
          </a:xfrm>
          <a:prstGeom prst="rect">
            <a:avLst/>
          </a:prstGeom>
          <a:noFill/>
        </p:spPr>
        <p:txBody>
          <a:bodyPr wrap="none" rtlCol="0">
            <a:spAutoFit/>
          </a:bodyPr>
          <a:lstStyle/>
          <a:p>
            <a:r>
              <a:rPr lang="en-US" sz="2400"/>
              <a:t>…</a:t>
            </a:r>
          </a:p>
        </p:txBody>
      </p:sp>
    </p:spTree>
    <p:extLst>
      <p:ext uri="{BB962C8B-B14F-4D97-AF65-F5344CB8AC3E}">
        <p14:creationId xmlns:p14="http://schemas.microsoft.com/office/powerpoint/2010/main" val="397809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16</a:t>
            </a:fld>
            <a:endParaRPr lang="en-US"/>
          </a:p>
        </p:txBody>
      </p:sp>
      <p:sp>
        <p:nvSpPr>
          <p:cNvPr id="7" name="TextBox 6">
            <a:extLst>
              <a:ext uri="{FF2B5EF4-FFF2-40B4-BE49-F238E27FC236}">
                <a16:creationId xmlns:a16="http://schemas.microsoft.com/office/drawing/2014/main" id="{C5BC4BCF-EA57-21F8-397D-5FF99EAD076C}"/>
              </a:ext>
            </a:extLst>
          </p:cNvPr>
          <p:cNvSpPr txBox="1"/>
          <p:nvPr/>
        </p:nvSpPr>
        <p:spPr>
          <a:xfrm>
            <a:off x="7212297" y="3942713"/>
            <a:ext cx="1627800" cy="923330"/>
          </a:xfrm>
          <a:prstGeom prst="rect">
            <a:avLst/>
          </a:prstGeom>
          <a:noFill/>
        </p:spPr>
        <p:txBody>
          <a:bodyPr wrap="square" rtlCol="0">
            <a:spAutoFit/>
          </a:bodyPr>
          <a:lstStyle/>
          <a:p>
            <a:pPr algn="just"/>
            <a:r>
              <a:rPr lang="en-US"/>
              <a:t>Fig-7 &amp; 8 :  Functionality Simulation </a:t>
            </a:r>
          </a:p>
        </p:txBody>
      </p:sp>
      <p:sp>
        <p:nvSpPr>
          <p:cNvPr id="9" name="TextBox 8">
            <a:extLst>
              <a:ext uri="{FF2B5EF4-FFF2-40B4-BE49-F238E27FC236}">
                <a16:creationId xmlns:a16="http://schemas.microsoft.com/office/drawing/2014/main" id="{AA3AC548-542B-E51E-E039-DC7C333195A3}"/>
              </a:ext>
            </a:extLst>
          </p:cNvPr>
          <p:cNvSpPr txBox="1"/>
          <p:nvPr/>
        </p:nvSpPr>
        <p:spPr>
          <a:xfrm>
            <a:off x="15345295" y="7667896"/>
            <a:ext cx="397866" cy="461665"/>
          </a:xfrm>
          <a:prstGeom prst="rect">
            <a:avLst/>
          </a:prstGeom>
          <a:noFill/>
        </p:spPr>
        <p:txBody>
          <a:bodyPr wrap="none" rtlCol="0">
            <a:spAutoFit/>
          </a:bodyPr>
          <a:lstStyle/>
          <a:p>
            <a:r>
              <a:rPr lang="en-US" sz="2400"/>
              <a:t>…</a:t>
            </a:r>
          </a:p>
        </p:txBody>
      </p:sp>
      <p:pic>
        <p:nvPicPr>
          <p:cNvPr id="10" name="Picture 9" descr="A circuit board with wires&#10;&#10;Description automatically generated">
            <a:extLst>
              <a:ext uri="{FF2B5EF4-FFF2-40B4-BE49-F238E27FC236}">
                <a16:creationId xmlns:a16="http://schemas.microsoft.com/office/drawing/2014/main" id="{2E15EA07-07EB-E983-1B86-122218D0A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0097" y="776417"/>
            <a:ext cx="5519708" cy="3505900"/>
          </a:xfrm>
          <a:prstGeom prst="rect">
            <a:avLst/>
          </a:prstGeom>
        </p:spPr>
      </p:pic>
      <p:pic>
        <p:nvPicPr>
          <p:cNvPr id="12" name="Picture 11" descr="A diagram of a circuit board&#10;&#10;Description automatically generated">
            <a:extLst>
              <a:ext uri="{FF2B5EF4-FFF2-40B4-BE49-F238E27FC236}">
                <a16:creationId xmlns:a16="http://schemas.microsoft.com/office/drawing/2014/main" id="{5165AA77-DECE-C145-F33D-BEED4AD6D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0097" y="4404378"/>
            <a:ext cx="5519708" cy="3494350"/>
          </a:xfrm>
          <a:prstGeom prst="rect">
            <a:avLst/>
          </a:prstGeom>
        </p:spPr>
      </p:pic>
      <p:graphicFrame>
        <p:nvGraphicFramePr>
          <p:cNvPr id="14" name="TextBox 4">
            <a:extLst>
              <a:ext uri="{FF2B5EF4-FFF2-40B4-BE49-F238E27FC236}">
                <a16:creationId xmlns:a16="http://schemas.microsoft.com/office/drawing/2014/main" id="{F0D10913-007D-C33B-A25C-0AB41B7C8292}"/>
              </a:ext>
            </a:extLst>
          </p:cNvPr>
          <p:cNvGraphicFramePr/>
          <p:nvPr>
            <p:extLst>
              <p:ext uri="{D42A27DB-BD31-4B8C-83A1-F6EECF244321}">
                <p14:modId xmlns:p14="http://schemas.microsoft.com/office/powerpoint/2010/main" val="2917834777"/>
              </p:ext>
            </p:extLst>
          </p:nvPr>
        </p:nvGraphicFramePr>
        <p:xfrm>
          <a:off x="641667" y="1490496"/>
          <a:ext cx="6075357" cy="51398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a:extLst>
              <a:ext uri="{FF2B5EF4-FFF2-40B4-BE49-F238E27FC236}">
                <a16:creationId xmlns:a16="http://schemas.microsoft.com/office/drawing/2014/main" id="{2E2A4885-9A20-E667-C75B-BEC9C7B47F23}"/>
              </a:ext>
            </a:extLst>
          </p:cNvPr>
          <p:cNvPicPr>
            <a:picLocks noChangeAspect="1"/>
          </p:cNvPicPr>
          <p:nvPr/>
        </p:nvPicPr>
        <p:blipFill rotWithShape="1">
          <a:blip r:embed="rId9"/>
          <a:srcRect l="76877" t="7668" r="8285" b="64497"/>
          <a:stretch/>
        </p:blipFill>
        <p:spPr>
          <a:xfrm>
            <a:off x="14562418" y="846135"/>
            <a:ext cx="1565753" cy="1683232"/>
          </a:xfrm>
          <a:prstGeom prst="rect">
            <a:avLst/>
          </a:prstGeom>
        </p:spPr>
      </p:pic>
      <p:pic>
        <p:nvPicPr>
          <p:cNvPr id="17" name="Picture 16">
            <a:extLst>
              <a:ext uri="{FF2B5EF4-FFF2-40B4-BE49-F238E27FC236}">
                <a16:creationId xmlns:a16="http://schemas.microsoft.com/office/drawing/2014/main" id="{F43557EC-2E8C-CE7F-2022-51E784309809}"/>
              </a:ext>
            </a:extLst>
          </p:cNvPr>
          <p:cNvPicPr>
            <a:picLocks noChangeAspect="1"/>
          </p:cNvPicPr>
          <p:nvPr/>
        </p:nvPicPr>
        <p:blipFill>
          <a:blip r:embed="rId10"/>
          <a:stretch>
            <a:fillRect/>
          </a:stretch>
        </p:blipFill>
        <p:spPr>
          <a:xfrm>
            <a:off x="14671683" y="4404378"/>
            <a:ext cx="1379340" cy="1417443"/>
          </a:xfrm>
          <a:prstGeom prst="rect">
            <a:avLst/>
          </a:prstGeom>
        </p:spPr>
      </p:pic>
    </p:spTree>
    <p:extLst>
      <p:ext uri="{BB962C8B-B14F-4D97-AF65-F5344CB8AC3E}">
        <p14:creationId xmlns:p14="http://schemas.microsoft.com/office/powerpoint/2010/main" val="1828839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17</a:t>
            </a:fld>
            <a:endParaRPr lang="en-US"/>
          </a:p>
        </p:txBody>
      </p:sp>
      <p:sp>
        <p:nvSpPr>
          <p:cNvPr id="4" name="TextBox 3">
            <a:extLst>
              <a:ext uri="{FF2B5EF4-FFF2-40B4-BE49-F238E27FC236}">
                <a16:creationId xmlns:a16="http://schemas.microsoft.com/office/drawing/2014/main" id="{12DDE0AE-10A9-2101-8EA6-DD177D837F2E}"/>
              </a:ext>
            </a:extLst>
          </p:cNvPr>
          <p:cNvSpPr txBox="1"/>
          <p:nvPr/>
        </p:nvSpPr>
        <p:spPr>
          <a:xfrm>
            <a:off x="889686" y="1637198"/>
            <a:ext cx="6773050" cy="5016758"/>
          </a:xfrm>
          <a:prstGeom prst="rect">
            <a:avLst/>
          </a:prstGeom>
          <a:noFill/>
        </p:spPr>
        <p:txBody>
          <a:bodyPr wrap="square">
            <a:spAutoFit/>
          </a:bodyPr>
          <a:lstStyle/>
          <a:p>
            <a:r>
              <a:rPr lang="en-US" sz="2800" b="1" i="1" u="sng"/>
              <a:t>Fixing back emf and electrostatic fields : </a:t>
            </a:r>
          </a:p>
          <a:p>
            <a:endParaRPr lang="en-US" sz="2800" b="1" i="1" u="sng"/>
          </a:p>
          <a:p>
            <a:pPr algn="just"/>
            <a:r>
              <a:rPr lang="en-US" sz="2400"/>
              <a:t>- We use a silicon diode and connect it between the drain terminal of the MOSFET and the positive terminal of the power source to Control the Back emf of the Motor.</a:t>
            </a:r>
          </a:p>
          <a:p>
            <a:pPr algn="just"/>
            <a:endParaRPr lang="en-US" sz="2400"/>
          </a:p>
          <a:p>
            <a:pPr algn="just"/>
            <a:r>
              <a:rPr lang="en-US" sz="2400">
                <a:solidFill>
                  <a:schemeClr val="accent1">
                    <a:lumMod val="75000"/>
                  </a:schemeClr>
                </a:solidFill>
              </a:rPr>
              <a:t>- </a:t>
            </a:r>
            <a:r>
              <a:rPr lang="en-US" sz="2400" b="0" i="0">
                <a:solidFill>
                  <a:schemeClr val="accent1">
                    <a:lumMod val="75000"/>
                  </a:schemeClr>
                </a:solidFill>
                <a:effectLst/>
                <a:latin typeface="-apple-system"/>
              </a:rPr>
              <a:t>Without a grounding resistor, the gate resistance to ground is a good approximation of infinity. The MOSFET could respond to any stray electrostatic fields - essentially its state would be uncertain. A high value resistor to ground fixes its state without requiring much current to drive the device.</a:t>
            </a:r>
            <a:endParaRPr lang="en-US" sz="2400">
              <a:solidFill>
                <a:schemeClr val="accent1">
                  <a:lumMod val="75000"/>
                </a:schemeClr>
              </a:solidFill>
            </a:endParaRPr>
          </a:p>
        </p:txBody>
      </p:sp>
      <p:sp>
        <p:nvSpPr>
          <p:cNvPr id="7" name="TextBox 6">
            <a:extLst>
              <a:ext uri="{FF2B5EF4-FFF2-40B4-BE49-F238E27FC236}">
                <a16:creationId xmlns:a16="http://schemas.microsoft.com/office/drawing/2014/main" id="{C5BC4BCF-EA57-21F8-397D-5FF99EAD076C}"/>
              </a:ext>
            </a:extLst>
          </p:cNvPr>
          <p:cNvSpPr txBox="1"/>
          <p:nvPr/>
        </p:nvSpPr>
        <p:spPr>
          <a:xfrm>
            <a:off x="8796465" y="6435294"/>
            <a:ext cx="4376776" cy="369332"/>
          </a:xfrm>
          <a:prstGeom prst="rect">
            <a:avLst/>
          </a:prstGeom>
          <a:noFill/>
        </p:spPr>
        <p:txBody>
          <a:bodyPr wrap="none" rtlCol="0">
            <a:spAutoFit/>
          </a:bodyPr>
          <a:lstStyle/>
          <a:p>
            <a:r>
              <a:rPr lang="en-US"/>
              <a:t>Fig-9: Fixing back emf and </a:t>
            </a:r>
            <a:r>
              <a:rPr lang="en-US" sz="1800" b="0" i="0">
                <a:solidFill>
                  <a:srgbClr val="282829"/>
                </a:solidFill>
                <a:effectLst/>
                <a:latin typeface="-apple-system"/>
              </a:rPr>
              <a:t>electrostatic fields</a:t>
            </a:r>
            <a:endParaRPr lang="en-US"/>
          </a:p>
        </p:txBody>
      </p:sp>
      <p:sp>
        <p:nvSpPr>
          <p:cNvPr id="9" name="TextBox 8">
            <a:extLst>
              <a:ext uri="{FF2B5EF4-FFF2-40B4-BE49-F238E27FC236}">
                <a16:creationId xmlns:a16="http://schemas.microsoft.com/office/drawing/2014/main" id="{AA3AC548-542B-E51E-E039-DC7C333195A3}"/>
              </a:ext>
            </a:extLst>
          </p:cNvPr>
          <p:cNvSpPr txBox="1"/>
          <p:nvPr/>
        </p:nvSpPr>
        <p:spPr>
          <a:xfrm>
            <a:off x="15345295" y="7667896"/>
            <a:ext cx="397866" cy="461665"/>
          </a:xfrm>
          <a:prstGeom prst="rect">
            <a:avLst/>
          </a:prstGeom>
          <a:noFill/>
        </p:spPr>
        <p:txBody>
          <a:bodyPr wrap="none" rtlCol="0">
            <a:spAutoFit/>
          </a:bodyPr>
          <a:lstStyle/>
          <a:p>
            <a:r>
              <a:rPr lang="en-US" sz="2400"/>
              <a:t>…</a:t>
            </a:r>
          </a:p>
        </p:txBody>
      </p:sp>
      <p:pic>
        <p:nvPicPr>
          <p:cNvPr id="5" name="Picture 4" descr="A diagram of a circuit board&#10;&#10;Description automatically generated">
            <a:extLst>
              <a:ext uri="{FF2B5EF4-FFF2-40B4-BE49-F238E27FC236}">
                <a16:creationId xmlns:a16="http://schemas.microsoft.com/office/drawing/2014/main" id="{3A57FFAB-992B-489C-26C7-2F824DB1D8BD}"/>
              </a:ext>
            </a:extLst>
          </p:cNvPr>
          <p:cNvPicPr>
            <a:picLocks noChangeAspect="1"/>
          </p:cNvPicPr>
          <p:nvPr/>
        </p:nvPicPr>
        <p:blipFill rotWithShape="1">
          <a:blip r:embed="rId2">
            <a:extLst>
              <a:ext uri="{28A0092B-C50C-407E-A947-70E740481C1C}">
                <a14:useLocalDpi xmlns:a14="http://schemas.microsoft.com/office/drawing/2010/main" val="0"/>
              </a:ext>
            </a:extLst>
          </a:blip>
          <a:srcRect l="51819" t="13927" b="9457"/>
          <a:stretch/>
        </p:blipFill>
        <p:spPr>
          <a:xfrm>
            <a:off x="8643258" y="1128224"/>
            <a:ext cx="5190444" cy="5225142"/>
          </a:xfrm>
          <a:prstGeom prst="rect">
            <a:avLst/>
          </a:prstGeom>
        </p:spPr>
      </p:pic>
    </p:spTree>
    <p:extLst>
      <p:ext uri="{BB962C8B-B14F-4D97-AF65-F5344CB8AC3E}">
        <p14:creationId xmlns:p14="http://schemas.microsoft.com/office/powerpoint/2010/main" val="331364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18</a:t>
            </a:fld>
            <a:endParaRPr lang="en-US"/>
          </a:p>
        </p:txBody>
      </p:sp>
      <p:sp>
        <p:nvSpPr>
          <p:cNvPr id="9" name="TextBox 8">
            <a:extLst>
              <a:ext uri="{FF2B5EF4-FFF2-40B4-BE49-F238E27FC236}">
                <a16:creationId xmlns:a16="http://schemas.microsoft.com/office/drawing/2014/main" id="{AA3AC548-542B-E51E-E039-DC7C333195A3}"/>
              </a:ext>
            </a:extLst>
          </p:cNvPr>
          <p:cNvSpPr txBox="1"/>
          <p:nvPr/>
        </p:nvSpPr>
        <p:spPr>
          <a:xfrm>
            <a:off x="15345295" y="7667896"/>
            <a:ext cx="397866" cy="461665"/>
          </a:xfrm>
          <a:prstGeom prst="rect">
            <a:avLst/>
          </a:prstGeom>
          <a:noFill/>
        </p:spPr>
        <p:txBody>
          <a:bodyPr wrap="none" rtlCol="0">
            <a:spAutoFit/>
          </a:bodyPr>
          <a:lstStyle/>
          <a:p>
            <a:r>
              <a:rPr lang="en-US" sz="2400"/>
              <a:t>…</a:t>
            </a:r>
          </a:p>
        </p:txBody>
      </p:sp>
      <p:sp>
        <p:nvSpPr>
          <p:cNvPr id="19" name="TextBox 18">
            <a:extLst>
              <a:ext uri="{FF2B5EF4-FFF2-40B4-BE49-F238E27FC236}">
                <a16:creationId xmlns:a16="http://schemas.microsoft.com/office/drawing/2014/main" id="{5C607287-35B7-E6D3-F582-134D8EFE80B6}"/>
              </a:ext>
            </a:extLst>
          </p:cNvPr>
          <p:cNvSpPr txBox="1"/>
          <p:nvPr/>
        </p:nvSpPr>
        <p:spPr>
          <a:xfrm>
            <a:off x="527957" y="1050863"/>
            <a:ext cx="8262256" cy="523220"/>
          </a:xfrm>
          <a:prstGeom prst="rect">
            <a:avLst/>
          </a:prstGeom>
          <a:noFill/>
        </p:spPr>
        <p:txBody>
          <a:bodyPr wrap="square">
            <a:spAutoFit/>
          </a:bodyPr>
          <a:lstStyle/>
          <a:p>
            <a:r>
              <a:rPr lang="en-US" sz="2800" b="1" i="1" u="sng"/>
              <a:t>Arduino Code:</a:t>
            </a:r>
          </a:p>
        </p:txBody>
      </p:sp>
      <p:sp>
        <p:nvSpPr>
          <p:cNvPr id="21" name="TextBox 20">
            <a:extLst>
              <a:ext uri="{FF2B5EF4-FFF2-40B4-BE49-F238E27FC236}">
                <a16:creationId xmlns:a16="http://schemas.microsoft.com/office/drawing/2014/main" id="{2A017BC1-0EE8-03FA-A5FC-FE765E6CE583}"/>
              </a:ext>
            </a:extLst>
          </p:cNvPr>
          <p:cNvSpPr txBox="1"/>
          <p:nvPr/>
        </p:nvSpPr>
        <p:spPr>
          <a:xfrm>
            <a:off x="1202871" y="1823425"/>
            <a:ext cx="9290773" cy="5078313"/>
          </a:xfrm>
          <a:prstGeom prst="rect">
            <a:avLst/>
          </a:prstGeom>
          <a:noFill/>
        </p:spPr>
        <p:txBody>
          <a:bodyPr wrap="square">
            <a:spAutoFit/>
          </a:bodyPr>
          <a:lstStyle/>
          <a:p>
            <a:r>
              <a:rPr lang="en-US"/>
              <a:t>int moisture; //random variable </a:t>
            </a:r>
          </a:p>
          <a:p>
            <a:r>
              <a:rPr lang="en-US"/>
              <a:t>void setup() {</a:t>
            </a:r>
          </a:p>
          <a:p>
            <a:r>
              <a:rPr lang="en-US"/>
              <a:t>  </a:t>
            </a:r>
            <a:r>
              <a:rPr lang="en-US" err="1"/>
              <a:t>pinMode</a:t>
            </a:r>
            <a:r>
              <a:rPr lang="en-US"/>
              <a:t>(9,OUTPUT); //output pin for MOSFET Switch, this will sent signal to the MOSFET Switch</a:t>
            </a:r>
          </a:p>
          <a:p>
            <a:r>
              <a:rPr lang="en-US"/>
              <a:t>  </a:t>
            </a:r>
            <a:r>
              <a:rPr lang="en-US" err="1"/>
              <a:t>pinMode</a:t>
            </a:r>
            <a:r>
              <a:rPr lang="en-US"/>
              <a:t>(6,INPUT); //input pin coming from soil sensor</a:t>
            </a:r>
          </a:p>
          <a:p>
            <a:r>
              <a:rPr lang="en-US"/>
              <a:t>}</a:t>
            </a:r>
          </a:p>
          <a:p>
            <a:endParaRPr lang="en-US"/>
          </a:p>
          <a:p>
            <a:r>
              <a:rPr lang="en-US"/>
              <a:t>void loop() { </a:t>
            </a:r>
          </a:p>
          <a:p>
            <a:r>
              <a:rPr lang="en-US"/>
              <a:t>  moisture = </a:t>
            </a:r>
            <a:r>
              <a:rPr lang="en-US" err="1"/>
              <a:t>digitalRead</a:t>
            </a:r>
            <a:r>
              <a:rPr lang="en-US"/>
              <a:t>(6);  // reading the coming signal from the soil sensor</a:t>
            </a:r>
          </a:p>
          <a:p>
            <a:r>
              <a:rPr lang="en-US"/>
              <a:t>  if(moisture == HIGH) // if water level is LOW </a:t>
            </a:r>
          </a:p>
          <a:p>
            <a:r>
              <a:rPr lang="en-US"/>
              <a:t>  {</a:t>
            </a:r>
          </a:p>
          <a:p>
            <a:r>
              <a:rPr lang="en-US"/>
              <a:t>  </a:t>
            </a:r>
            <a:r>
              <a:rPr lang="en-US" err="1"/>
              <a:t>digitalWrite</a:t>
            </a:r>
            <a:r>
              <a:rPr lang="en-US"/>
              <a:t>(9,LOW); // then Turn on the Switch</a:t>
            </a:r>
          </a:p>
          <a:p>
            <a:r>
              <a:rPr lang="en-US"/>
              <a:t>  }</a:t>
            </a:r>
          </a:p>
          <a:p>
            <a:r>
              <a:rPr lang="en-US"/>
              <a:t>  else                  // if water level is High</a:t>
            </a:r>
          </a:p>
          <a:p>
            <a:r>
              <a:rPr lang="en-US"/>
              <a:t>  {</a:t>
            </a:r>
          </a:p>
          <a:p>
            <a:r>
              <a:rPr lang="en-US"/>
              <a:t>  </a:t>
            </a:r>
            <a:r>
              <a:rPr lang="en-US" err="1"/>
              <a:t>digitalWrite</a:t>
            </a:r>
            <a:r>
              <a:rPr lang="en-US"/>
              <a:t>(9,HIGH); //then Turn Off the Switch</a:t>
            </a:r>
          </a:p>
          <a:p>
            <a:r>
              <a:rPr lang="en-US"/>
              <a:t>  }</a:t>
            </a:r>
          </a:p>
          <a:p>
            <a:r>
              <a:rPr lang="en-US"/>
              <a:t>  delay(400); </a:t>
            </a:r>
          </a:p>
          <a:p>
            <a:r>
              <a:rPr lang="en-US"/>
              <a:t>}</a:t>
            </a:r>
          </a:p>
        </p:txBody>
      </p:sp>
      <p:pic>
        <p:nvPicPr>
          <p:cNvPr id="7170" name="Picture 2" descr="50+ Free Arduino &amp; Microcontroller Images - Pixabay">
            <a:extLst>
              <a:ext uri="{FF2B5EF4-FFF2-40B4-BE49-F238E27FC236}">
                <a16:creationId xmlns:a16="http://schemas.microsoft.com/office/drawing/2014/main" id="{30E1DBD5-3A6A-420B-5749-7B562E9D1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3391" y="1497530"/>
            <a:ext cx="4572000" cy="323758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5E19E5E-6BC0-9266-E548-23B45C5FE2A2}"/>
              </a:ext>
            </a:extLst>
          </p:cNvPr>
          <p:cNvSpPr txBox="1"/>
          <p:nvPr/>
        </p:nvSpPr>
        <p:spPr>
          <a:xfrm>
            <a:off x="11849428" y="4878885"/>
            <a:ext cx="3216217" cy="369332"/>
          </a:xfrm>
          <a:prstGeom prst="rect">
            <a:avLst/>
          </a:prstGeom>
          <a:noFill/>
        </p:spPr>
        <p:txBody>
          <a:bodyPr wrap="square" rtlCol="0">
            <a:spAutoFit/>
          </a:bodyPr>
          <a:lstStyle/>
          <a:p>
            <a:r>
              <a:rPr lang="en-US"/>
              <a:t>Fig-9 :  Arduino Uno R3 </a:t>
            </a:r>
          </a:p>
        </p:txBody>
      </p:sp>
    </p:spTree>
    <p:extLst>
      <p:ext uri="{BB962C8B-B14F-4D97-AF65-F5344CB8AC3E}">
        <p14:creationId xmlns:p14="http://schemas.microsoft.com/office/powerpoint/2010/main" val="256937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19</a:t>
            </a:fld>
            <a:endParaRPr lang="en-US"/>
          </a:p>
        </p:txBody>
      </p:sp>
      <p:sp>
        <p:nvSpPr>
          <p:cNvPr id="19" name="TextBox 18">
            <a:extLst>
              <a:ext uri="{FF2B5EF4-FFF2-40B4-BE49-F238E27FC236}">
                <a16:creationId xmlns:a16="http://schemas.microsoft.com/office/drawing/2014/main" id="{5C607287-35B7-E6D3-F582-134D8EFE80B6}"/>
              </a:ext>
            </a:extLst>
          </p:cNvPr>
          <p:cNvSpPr txBox="1"/>
          <p:nvPr/>
        </p:nvSpPr>
        <p:spPr>
          <a:xfrm>
            <a:off x="527957" y="1050863"/>
            <a:ext cx="8262256" cy="523220"/>
          </a:xfrm>
          <a:prstGeom prst="rect">
            <a:avLst/>
          </a:prstGeom>
          <a:noFill/>
        </p:spPr>
        <p:txBody>
          <a:bodyPr wrap="square">
            <a:spAutoFit/>
          </a:bodyPr>
          <a:lstStyle/>
          <a:p>
            <a:r>
              <a:rPr lang="en-US" sz="2800" b="1" i="1" u="sng"/>
              <a:t>Schematic View:</a:t>
            </a:r>
          </a:p>
        </p:txBody>
      </p:sp>
      <p:sp>
        <p:nvSpPr>
          <p:cNvPr id="22" name="TextBox 21">
            <a:extLst>
              <a:ext uri="{FF2B5EF4-FFF2-40B4-BE49-F238E27FC236}">
                <a16:creationId xmlns:a16="http://schemas.microsoft.com/office/drawing/2014/main" id="{75E19E5E-6BC0-9266-E548-23B45C5FE2A2}"/>
              </a:ext>
            </a:extLst>
          </p:cNvPr>
          <p:cNvSpPr txBox="1"/>
          <p:nvPr/>
        </p:nvSpPr>
        <p:spPr>
          <a:xfrm>
            <a:off x="6621491" y="6809405"/>
            <a:ext cx="3216217" cy="369332"/>
          </a:xfrm>
          <a:prstGeom prst="rect">
            <a:avLst/>
          </a:prstGeom>
          <a:noFill/>
        </p:spPr>
        <p:txBody>
          <a:bodyPr wrap="square" rtlCol="0">
            <a:spAutoFit/>
          </a:bodyPr>
          <a:lstStyle/>
          <a:p>
            <a:r>
              <a:rPr lang="en-US" dirty="0"/>
              <a:t>Fig-10 :  Schematic View </a:t>
            </a:r>
          </a:p>
        </p:txBody>
      </p:sp>
      <p:pic>
        <p:nvPicPr>
          <p:cNvPr id="4" name="Picture 3" descr="A diagram of a circuit board&#10;&#10;Description automatically generated">
            <a:extLst>
              <a:ext uri="{FF2B5EF4-FFF2-40B4-BE49-F238E27FC236}">
                <a16:creationId xmlns:a16="http://schemas.microsoft.com/office/drawing/2014/main" id="{1654979C-BF4A-EB64-1D89-A81E76D4FF36}"/>
              </a:ext>
            </a:extLst>
          </p:cNvPr>
          <p:cNvPicPr>
            <a:picLocks noChangeAspect="1"/>
          </p:cNvPicPr>
          <p:nvPr/>
        </p:nvPicPr>
        <p:blipFill>
          <a:blip r:embed="rId2">
            <a:extLst>
              <a:ext uri="{28A0092B-C50C-407E-A947-70E740481C1C}">
                <a14:useLocalDpi xmlns:a14="http://schemas.microsoft.com/office/drawing/2010/main" val="0"/>
              </a:ext>
            </a:extLst>
          </a:blip>
          <a:srcRect l="8144" t="29745" r="14122" b="21000"/>
          <a:stretch>
            <a:fillRect/>
          </a:stretch>
        </p:blipFill>
        <p:spPr>
          <a:xfrm>
            <a:off x="1852246" y="1574083"/>
            <a:ext cx="12625754" cy="5166686"/>
          </a:xfrm>
          <a:prstGeom prst="rect">
            <a:avLst/>
          </a:prstGeom>
        </p:spPr>
      </p:pic>
    </p:spTree>
    <p:extLst>
      <p:ext uri="{BB962C8B-B14F-4D97-AF65-F5344CB8AC3E}">
        <p14:creationId xmlns:p14="http://schemas.microsoft.com/office/powerpoint/2010/main" val="220666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54D5233-431C-BC77-354F-630A394E6AE2}"/>
              </a:ext>
            </a:extLst>
          </p:cNvPr>
          <p:cNvPicPr>
            <a:picLocks noChangeAspect="1"/>
          </p:cNvPicPr>
          <p:nvPr/>
        </p:nvPicPr>
        <p:blipFill rotWithShape="1">
          <a:blip r:embed="rId2"/>
          <a:srcRect t="2438" b="22656"/>
          <a:stretch/>
        </p:blipFill>
        <p:spPr>
          <a:xfrm>
            <a:off x="20" y="10"/>
            <a:ext cx="16459180" cy="8229590"/>
          </a:xfrm>
          <a:prstGeom prst="rect">
            <a:avLst/>
          </a:prstGeom>
        </p:spPr>
      </p:pic>
      <p:sp>
        <p:nvSpPr>
          <p:cNvPr id="29" name="Rectangle 2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465682" cy="82296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4" descr="Parchment"/>
          <p:cNvSpPr>
            <a:spLocks noChangeArrowheads="1"/>
          </p:cNvSpPr>
          <p:nvPr/>
        </p:nvSpPr>
        <p:spPr bwMode="auto">
          <a:xfrm>
            <a:off x="2344189" y="423330"/>
            <a:ext cx="11202477" cy="878513"/>
          </a:xfrm>
          <a:prstGeom prst="ellipse">
            <a:avLst/>
          </a:prstGeom>
          <a:blipFill dpi="0" rotWithShape="1">
            <a:blip r:embed="rId3"/>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Aft>
                <a:spcPts val="600"/>
              </a:spcAft>
            </a:pPr>
            <a:r>
              <a:rPr lang="en-US" altLang="en-US" sz="3200" b="1">
                <a:solidFill>
                  <a:srgbClr val="0070C0"/>
                </a:solidFill>
                <a:latin typeface="Comic Sans MS" panose="030F0702030302020204" pitchFamily="66" charset="0"/>
              </a:rPr>
              <a:t>Outline of the Presentation</a:t>
            </a:r>
          </a:p>
        </p:txBody>
      </p:sp>
      <p:sp>
        <p:nvSpPr>
          <p:cNvPr id="5" name="Date Placeholder 4"/>
          <p:cNvSpPr>
            <a:spLocks noGrp="1"/>
          </p:cNvSpPr>
          <p:nvPr>
            <p:ph type="dt" sz="half" idx="10"/>
          </p:nvPr>
        </p:nvSpPr>
        <p:spPr>
          <a:xfrm>
            <a:off x="1131570" y="7627620"/>
            <a:ext cx="3703320" cy="438150"/>
          </a:xfrm>
        </p:spPr>
        <p:txBody>
          <a:bodyPr vert="horz" lIns="91440" tIns="45720" rIns="91440" bIns="45720" rtlCol="0" anchor="ctr">
            <a:normAutofit/>
          </a:bodyPr>
          <a:lstStyle/>
          <a:p>
            <a:pPr defTabSz="914400">
              <a:spcAft>
                <a:spcPts val="600"/>
              </a:spcAft>
              <a:defRPr/>
            </a:pPr>
            <a:fld id="{6D653F17-9A89-45AC-AE70-3CB35AB34A7D}" type="datetime3">
              <a:rPr lang="en-US" sz="1500">
                <a:solidFill>
                  <a:schemeClr val="tx1">
                    <a:lumMod val="50000"/>
                    <a:lumOff val="50000"/>
                  </a:schemeClr>
                </a:solidFill>
                <a:latin typeface="Calibri" panose="020F0502020204030204"/>
              </a:rPr>
              <a:pPr defTabSz="914400">
                <a:spcAft>
                  <a:spcPts val="600"/>
                </a:spcAft>
                <a:defRPr/>
              </a:pPr>
              <a:t>18 January 2026</a:t>
            </a:fld>
            <a:endParaRPr lang="en-US" sz="1500">
              <a:solidFill>
                <a:schemeClr val="tx1">
                  <a:lumMod val="50000"/>
                  <a:lumOff val="50000"/>
                </a:schemeClr>
              </a:solidFill>
              <a:latin typeface="Calibri" panose="020F0502020204030204"/>
            </a:endParaRPr>
          </a:p>
        </p:txBody>
      </p:sp>
      <p:sp>
        <p:nvSpPr>
          <p:cNvPr id="7" name="Slide Number Placeholder 6"/>
          <p:cNvSpPr>
            <a:spLocks noGrp="1"/>
          </p:cNvSpPr>
          <p:nvPr>
            <p:ph type="sldNum" sz="quarter" idx="12"/>
          </p:nvPr>
        </p:nvSpPr>
        <p:spPr>
          <a:xfrm>
            <a:off x="11624310" y="7627620"/>
            <a:ext cx="3703320" cy="438150"/>
          </a:xfrm>
        </p:spPr>
        <p:txBody>
          <a:bodyPr vert="horz" lIns="91440" tIns="45720" rIns="91440" bIns="45720" rtlCol="0" anchor="ctr">
            <a:normAutofit/>
          </a:bodyPr>
          <a:lstStyle/>
          <a:p>
            <a:pPr defTabSz="914400">
              <a:spcAft>
                <a:spcPts val="600"/>
              </a:spcAft>
              <a:defRPr/>
            </a:pPr>
            <a:fld id="{48F63A3B-78C7-47BE-AE5E-E10140E04643}" type="slidenum">
              <a:rPr lang="en-US" sz="1500">
                <a:solidFill>
                  <a:schemeClr val="tx1">
                    <a:lumMod val="50000"/>
                    <a:lumOff val="50000"/>
                  </a:schemeClr>
                </a:solidFill>
                <a:latin typeface="Calibri" panose="020F0502020204030204"/>
              </a:rPr>
              <a:pPr defTabSz="914400">
                <a:spcAft>
                  <a:spcPts val="600"/>
                </a:spcAft>
                <a:defRPr/>
              </a:pPr>
              <a:t>2</a:t>
            </a:fld>
            <a:endParaRPr lang="en-US" sz="1500">
              <a:solidFill>
                <a:schemeClr val="tx1">
                  <a:lumMod val="50000"/>
                  <a:lumOff val="50000"/>
                </a:schemeClr>
              </a:solidFill>
              <a:latin typeface="Calibri" panose="020F0502020204030204"/>
            </a:endParaRPr>
          </a:p>
        </p:txBody>
      </p:sp>
      <p:graphicFrame>
        <p:nvGraphicFramePr>
          <p:cNvPr id="23" name="Content Placeholder 7">
            <a:extLst>
              <a:ext uri="{FF2B5EF4-FFF2-40B4-BE49-F238E27FC236}">
                <a16:creationId xmlns:a16="http://schemas.microsoft.com/office/drawing/2014/main" id="{78089D8E-EB3B-DB4F-F2C5-79EE02B81D83}"/>
              </a:ext>
            </a:extLst>
          </p:cNvPr>
          <p:cNvGraphicFramePr>
            <a:graphicFrameLocks noGrp="1"/>
          </p:cNvGraphicFramePr>
          <p:nvPr>
            <p:ph idx="1"/>
            <p:extLst>
              <p:ext uri="{D42A27DB-BD31-4B8C-83A1-F6EECF244321}">
                <p14:modId xmlns:p14="http://schemas.microsoft.com/office/powerpoint/2010/main" val="2725813939"/>
              </p:ext>
            </p:extLst>
          </p:nvPr>
        </p:nvGraphicFramePr>
        <p:xfrm>
          <a:off x="1131570" y="2242185"/>
          <a:ext cx="14196060" cy="5221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434" name="Picture 2">
            <a:extLst>
              <a:ext uri="{FF2B5EF4-FFF2-40B4-BE49-F238E27FC236}">
                <a16:creationId xmlns:a16="http://schemas.microsoft.com/office/drawing/2014/main" id="{876B60C1-36E9-A2C3-444C-A9082DB7AE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805" y="327660"/>
            <a:ext cx="8763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91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591916" y="7440579"/>
            <a:ext cx="8189768" cy="45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pPr>
            <a:r>
              <a:rPr lang="en-US" altLang="en-US" sz="2400" dirty="0"/>
              <a:t>Video-1:Result and Explanation</a:t>
            </a:r>
          </a:p>
        </p:txBody>
      </p:sp>
      <p:sp>
        <p:nvSpPr>
          <p:cNvPr id="22532" name="Oval 3" descr="Parchment"/>
          <p:cNvSpPr>
            <a:spLocks noChangeArrowheads="1"/>
          </p:cNvSpPr>
          <p:nvPr/>
        </p:nvSpPr>
        <p:spPr bwMode="auto">
          <a:xfrm>
            <a:off x="1895302" y="529590"/>
            <a:ext cx="13582996" cy="982587"/>
          </a:xfrm>
          <a:prstGeom prst="ellipse">
            <a:avLst/>
          </a:prstGeom>
          <a:blipFill dpi="0" rotWithShape="1">
            <a:blip r:embed="rId4"/>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a:solidFill>
                  <a:srgbClr val="0070C0"/>
                </a:solidFill>
                <a:latin typeface="Comic Sans MS" panose="030F0702030302020204" pitchFamily="66" charset="0"/>
              </a:rPr>
              <a:t>Results and Discussions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20</a:t>
            </a:fld>
            <a:endParaRPr lang="en-US"/>
          </a:p>
        </p:txBody>
      </p:sp>
      <p:pic>
        <p:nvPicPr>
          <p:cNvPr id="4" name="WhatsApp Video 2023-12-17 at 14.44.14_0d423d61">
            <a:hlinkClick r:id="" action="ppaction://media"/>
            <a:extLst>
              <a:ext uri="{FF2B5EF4-FFF2-40B4-BE49-F238E27FC236}">
                <a16:creationId xmlns:a16="http://schemas.microsoft.com/office/drawing/2014/main" id="{B0559F8E-FAC1-58A5-6988-B940A265CF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3764" y="1819087"/>
            <a:ext cx="7526072" cy="4960536"/>
          </a:xfrm>
          <a:prstGeom prst="rect">
            <a:avLst/>
          </a:prstGeom>
        </p:spPr>
      </p:pic>
      <p:sp>
        <p:nvSpPr>
          <p:cNvPr id="5" name="TextBox 4">
            <a:extLst>
              <a:ext uri="{FF2B5EF4-FFF2-40B4-BE49-F238E27FC236}">
                <a16:creationId xmlns:a16="http://schemas.microsoft.com/office/drawing/2014/main" id="{5A039920-B2AE-1C95-FA6C-E1EE94CC47ED}"/>
              </a:ext>
            </a:extLst>
          </p:cNvPr>
          <p:cNvSpPr txBox="1"/>
          <p:nvPr/>
        </p:nvSpPr>
        <p:spPr>
          <a:xfrm>
            <a:off x="15345295" y="7667896"/>
            <a:ext cx="397866" cy="461665"/>
          </a:xfrm>
          <a:prstGeom prst="rect">
            <a:avLst/>
          </a:prstGeom>
          <a:noFill/>
        </p:spPr>
        <p:txBody>
          <a:bodyPr wrap="none" rtlCol="0">
            <a:spAutoFit/>
          </a:bodyPr>
          <a:lstStyle/>
          <a:p>
            <a:r>
              <a:rPr lang="en-US" sz="2400"/>
              <a:t>…</a:t>
            </a:r>
          </a:p>
        </p:txBody>
      </p:sp>
    </p:spTree>
    <p:extLst>
      <p:ext uri="{BB962C8B-B14F-4D97-AF65-F5344CB8AC3E}">
        <p14:creationId xmlns:p14="http://schemas.microsoft.com/office/powerpoint/2010/main" val="204391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134716" y="7692317"/>
            <a:ext cx="8189768" cy="45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pPr>
            <a:r>
              <a:rPr lang="en-US" altLang="en-US" sz="2400"/>
              <a:t>Table-2: Cost Calculation </a:t>
            </a:r>
          </a:p>
        </p:txBody>
      </p:sp>
      <p:sp>
        <p:nvSpPr>
          <p:cNvPr id="3" name="Slide Number Placeholder 2"/>
          <p:cNvSpPr>
            <a:spLocks noGrp="1"/>
          </p:cNvSpPr>
          <p:nvPr>
            <p:ph type="sldNum" sz="quarter" idx="12"/>
          </p:nvPr>
        </p:nvSpPr>
        <p:spPr/>
        <p:txBody>
          <a:bodyPr/>
          <a:lstStyle/>
          <a:p>
            <a:fld id="{48F63A3B-78C7-47BE-AE5E-E10140E04643}" type="slidenum">
              <a:rPr lang="en-US" smtClean="0"/>
              <a:pPr/>
              <a:t>21</a:t>
            </a:fld>
            <a:endParaRPr lang="en-US"/>
          </a:p>
        </p:txBody>
      </p:sp>
      <p:graphicFrame>
        <p:nvGraphicFramePr>
          <p:cNvPr id="2" name="Table 1">
            <a:extLst>
              <a:ext uri="{FF2B5EF4-FFF2-40B4-BE49-F238E27FC236}">
                <a16:creationId xmlns:a16="http://schemas.microsoft.com/office/drawing/2014/main" id="{E162F3B3-8B51-EC8C-A6F4-5543ADA7CC2C}"/>
              </a:ext>
            </a:extLst>
          </p:cNvPr>
          <p:cNvGraphicFramePr>
            <a:graphicFrameLocks noGrp="1"/>
          </p:cNvGraphicFramePr>
          <p:nvPr>
            <p:extLst>
              <p:ext uri="{D42A27DB-BD31-4B8C-83A1-F6EECF244321}">
                <p14:modId xmlns:p14="http://schemas.microsoft.com/office/powerpoint/2010/main" val="2146015380"/>
              </p:ext>
            </p:extLst>
          </p:nvPr>
        </p:nvGraphicFramePr>
        <p:xfrm>
          <a:off x="1762166" y="1379062"/>
          <a:ext cx="13127728" cy="6292484"/>
        </p:xfrm>
        <a:graphic>
          <a:graphicData uri="http://schemas.openxmlformats.org/drawingml/2006/table">
            <a:tbl>
              <a:tblPr firstRow="1" bandRow="1">
                <a:tableStyleId>{5C22544A-7EE6-4342-B048-85BDC9FD1C3A}</a:tableStyleId>
              </a:tblPr>
              <a:tblGrid>
                <a:gridCol w="3281932">
                  <a:extLst>
                    <a:ext uri="{9D8B030D-6E8A-4147-A177-3AD203B41FA5}">
                      <a16:colId xmlns:a16="http://schemas.microsoft.com/office/drawing/2014/main" val="3615976026"/>
                    </a:ext>
                  </a:extLst>
                </a:gridCol>
                <a:gridCol w="3281932">
                  <a:extLst>
                    <a:ext uri="{9D8B030D-6E8A-4147-A177-3AD203B41FA5}">
                      <a16:colId xmlns:a16="http://schemas.microsoft.com/office/drawing/2014/main" val="2913835747"/>
                    </a:ext>
                  </a:extLst>
                </a:gridCol>
                <a:gridCol w="3281932">
                  <a:extLst>
                    <a:ext uri="{9D8B030D-6E8A-4147-A177-3AD203B41FA5}">
                      <a16:colId xmlns:a16="http://schemas.microsoft.com/office/drawing/2014/main" val="3154062791"/>
                    </a:ext>
                  </a:extLst>
                </a:gridCol>
                <a:gridCol w="3281932">
                  <a:extLst>
                    <a:ext uri="{9D8B030D-6E8A-4147-A177-3AD203B41FA5}">
                      <a16:colId xmlns:a16="http://schemas.microsoft.com/office/drawing/2014/main" val="2471072864"/>
                    </a:ext>
                  </a:extLst>
                </a:gridCol>
              </a:tblGrid>
              <a:tr h="404471">
                <a:tc>
                  <a:txBody>
                    <a:bodyPr/>
                    <a:lstStyle/>
                    <a:p>
                      <a:pPr algn="ctr"/>
                      <a:r>
                        <a:rPr lang="en-US"/>
                        <a:t>Name</a:t>
                      </a:r>
                    </a:p>
                  </a:txBody>
                  <a:tcPr/>
                </a:tc>
                <a:tc>
                  <a:txBody>
                    <a:bodyPr/>
                    <a:lstStyle/>
                    <a:p>
                      <a:pPr algn="ctr"/>
                      <a:r>
                        <a:rPr lang="en-US"/>
                        <a:t>Model</a:t>
                      </a:r>
                    </a:p>
                  </a:txBody>
                  <a:tcPr/>
                </a:tc>
                <a:tc>
                  <a:txBody>
                    <a:bodyPr/>
                    <a:lstStyle/>
                    <a:p>
                      <a:pPr algn="ctr"/>
                      <a:r>
                        <a:rPr lang="en-US"/>
                        <a:t>Qty</a:t>
                      </a:r>
                    </a:p>
                  </a:txBody>
                  <a:tcPr/>
                </a:tc>
                <a:tc>
                  <a:txBody>
                    <a:bodyPr/>
                    <a:lstStyle/>
                    <a:p>
                      <a:pPr algn="ctr"/>
                      <a:r>
                        <a:rPr lang="en-US"/>
                        <a:t>Price</a:t>
                      </a:r>
                    </a:p>
                  </a:txBody>
                  <a:tcPr/>
                </a:tc>
                <a:extLst>
                  <a:ext uri="{0D108BD9-81ED-4DB2-BD59-A6C34878D82A}">
                    <a16:rowId xmlns:a16="http://schemas.microsoft.com/office/drawing/2014/main" val="2292771354"/>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Arduino</a:t>
                      </a:r>
                    </a:p>
                  </a:txBody>
                  <a:tcPr/>
                </a:tc>
                <a:tc>
                  <a:txBody>
                    <a:bodyPr/>
                    <a:lstStyle/>
                    <a:p>
                      <a:pPr algn="ctr"/>
                      <a:r>
                        <a:rPr lang="en-US"/>
                        <a:t>Uno R3</a:t>
                      </a:r>
                    </a:p>
                  </a:txBody>
                  <a:tcPr/>
                </a:tc>
                <a:tc>
                  <a:txBody>
                    <a:bodyPr/>
                    <a:lstStyle/>
                    <a:p>
                      <a:pPr algn="ctr"/>
                      <a:r>
                        <a:rPr lang="en-US"/>
                        <a:t>1</a:t>
                      </a:r>
                    </a:p>
                  </a:txBody>
                  <a:tcPr/>
                </a:tc>
                <a:tc>
                  <a:txBody>
                    <a:bodyPr/>
                    <a:lstStyle/>
                    <a:p>
                      <a:pPr algn="ctr"/>
                      <a:r>
                        <a:rPr lang="en-US"/>
                        <a:t>789*1</a:t>
                      </a:r>
                    </a:p>
                  </a:txBody>
                  <a:tcPr/>
                </a:tc>
                <a:extLst>
                  <a:ext uri="{0D108BD9-81ED-4DB2-BD59-A6C34878D82A}">
                    <a16:rowId xmlns:a16="http://schemas.microsoft.com/office/drawing/2014/main" val="2869187401"/>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MOSFET</a:t>
                      </a:r>
                    </a:p>
                  </a:txBody>
                  <a:tcPr/>
                </a:tc>
                <a:tc>
                  <a:txBody>
                    <a:bodyPr/>
                    <a:lstStyle/>
                    <a:p>
                      <a:pPr algn="ctr"/>
                      <a:r>
                        <a:rPr lang="en-US"/>
                        <a:t>IR F540(N channel)</a:t>
                      </a:r>
                    </a:p>
                  </a:txBody>
                  <a:tcPr/>
                </a:tc>
                <a:tc>
                  <a:txBody>
                    <a:bodyPr/>
                    <a:lstStyle/>
                    <a:p>
                      <a:pPr algn="ctr"/>
                      <a:r>
                        <a:rPr lang="en-US"/>
                        <a:t>1</a:t>
                      </a:r>
                    </a:p>
                  </a:txBody>
                  <a:tcPr/>
                </a:tc>
                <a:tc>
                  <a:txBody>
                    <a:bodyPr/>
                    <a:lstStyle/>
                    <a:p>
                      <a:pPr algn="ctr"/>
                      <a:r>
                        <a:rPr lang="en-US"/>
                        <a:t>49.8*1</a:t>
                      </a:r>
                    </a:p>
                  </a:txBody>
                  <a:tcPr/>
                </a:tc>
                <a:extLst>
                  <a:ext uri="{0D108BD9-81ED-4DB2-BD59-A6C34878D82A}">
                    <a16:rowId xmlns:a16="http://schemas.microsoft.com/office/drawing/2014/main" val="2531077103"/>
                  </a:ext>
                </a:extLst>
              </a:tr>
              <a:tr h="586628">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Transformer </a:t>
                      </a:r>
                    </a:p>
                  </a:txBody>
                  <a:tcPr/>
                </a:tc>
                <a:tc>
                  <a:txBody>
                    <a:bodyPr/>
                    <a:lstStyle/>
                    <a:p>
                      <a:pPr algn="ctr"/>
                      <a:r>
                        <a:rPr lang="en-US" sz="2000"/>
                        <a:t>220V to 9V Step-Down </a:t>
                      </a:r>
                    </a:p>
                  </a:txBody>
                  <a:tcPr/>
                </a:tc>
                <a:tc>
                  <a:txBody>
                    <a:bodyPr/>
                    <a:lstStyle/>
                    <a:p>
                      <a:pPr algn="ctr"/>
                      <a:r>
                        <a:rPr lang="en-US"/>
                        <a:t>1</a:t>
                      </a:r>
                    </a:p>
                  </a:txBody>
                  <a:tcPr/>
                </a:tc>
                <a:tc>
                  <a:txBody>
                    <a:bodyPr/>
                    <a:lstStyle/>
                    <a:p>
                      <a:pPr algn="ctr"/>
                      <a:r>
                        <a:rPr lang="en-US"/>
                        <a:t>229*1</a:t>
                      </a:r>
                    </a:p>
                  </a:txBody>
                  <a:tcPr/>
                </a:tc>
                <a:extLst>
                  <a:ext uri="{0D108BD9-81ED-4DB2-BD59-A6C34878D82A}">
                    <a16:rowId xmlns:a16="http://schemas.microsoft.com/office/drawing/2014/main" val="133333625"/>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Silicon diode</a:t>
                      </a:r>
                    </a:p>
                  </a:txBody>
                  <a:tcPr/>
                </a:tc>
                <a:tc>
                  <a:txBody>
                    <a:bodyPr/>
                    <a:lstStyle/>
                    <a:p>
                      <a:pPr algn="ctr"/>
                      <a:r>
                        <a:rPr lang="en-US"/>
                        <a:t>1N4007</a:t>
                      </a:r>
                    </a:p>
                  </a:txBody>
                  <a:tcPr/>
                </a:tc>
                <a:tc>
                  <a:txBody>
                    <a:bodyPr/>
                    <a:lstStyle/>
                    <a:p>
                      <a:pPr algn="ctr"/>
                      <a:r>
                        <a:rPr lang="en-US"/>
                        <a:t>5</a:t>
                      </a:r>
                    </a:p>
                  </a:txBody>
                  <a:tcPr/>
                </a:tc>
                <a:tc>
                  <a:txBody>
                    <a:bodyPr/>
                    <a:lstStyle/>
                    <a:p>
                      <a:pPr algn="ctr"/>
                      <a:r>
                        <a:rPr lang="en-US"/>
                        <a:t>1.99*5</a:t>
                      </a:r>
                    </a:p>
                  </a:txBody>
                  <a:tcPr/>
                </a:tc>
                <a:extLst>
                  <a:ext uri="{0D108BD9-81ED-4DB2-BD59-A6C34878D82A}">
                    <a16:rowId xmlns:a16="http://schemas.microsoft.com/office/drawing/2014/main" val="701892294"/>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Capacitor</a:t>
                      </a:r>
                    </a:p>
                  </a:txBody>
                  <a:tcPr/>
                </a:tc>
                <a:tc>
                  <a:txBody>
                    <a:bodyPr/>
                    <a:lstStyle/>
                    <a:p>
                      <a:pPr algn="ctr"/>
                      <a:r>
                        <a:rPr lang="en-US"/>
                        <a:t>470uF, 47pF</a:t>
                      </a:r>
                    </a:p>
                  </a:txBody>
                  <a:tcPr/>
                </a:tc>
                <a:tc>
                  <a:txBody>
                    <a:bodyPr/>
                    <a:lstStyle/>
                    <a:p>
                      <a:pPr algn="ctr"/>
                      <a:r>
                        <a:rPr lang="en-US"/>
                        <a:t>2</a:t>
                      </a:r>
                    </a:p>
                  </a:txBody>
                  <a:tcPr/>
                </a:tc>
                <a:tc>
                  <a:txBody>
                    <a:bodyPr/>
                    <a:lstStyle/>
                    <a:p>
                      <a:pPr algn="ctr"/>
                      <a:r>
                        <a:rPr lang="en-US"/>
                        <a:t>(5*1)+(1.5*1)</a:t>
                      </a:r>
                    </a:p>
                  </a:txBody>
                  <a:tcPr/>
                </a:tc>
                <a:extLst>
                  <a:ext uri="{0D108BD9-81ED-4DB2-BD59-A6C34878D82A}">
                    <a16:rowId xmlns:a16="http://schemas.microsoft.com/office/drawing/2014/main" val="4173274758"/>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Zener Diode</a:t>
                      </a:r>
                    </a:p>
                  </a:txBody>
                  <a:tcPr/>
                </a:tc>
                <a:tc>
                  <a:txBody>
                    <a:bodyPr/>
                    <a:lstStyle/>
                    <a:p>
                      <a:pPr algn="ctr"/>
                      <a:r>
                        <a:rPr lang="en-US"/>
                        <a:t>1N4734</a:t>
                      </a:r>
                    </a:p>
                  </a:txBody>
                  <a:tcPr/>
                </a:tc>
                <a:tc>
                  <a:txBody>
                    <a:bodyPr/>
                    <a:lstStyle/>
                    <a:p>
                      <a:pPr algn="ctr"/>
                      <a:r>
                        <a:rPr lang="en-US"/>
                        <a:t>1</a:t>
                      </a:r>
                    </a:p>
                  </a:txBody>
                  <a:tcPr/>
                </a:tc>
                <a:tc>
                  <a:txBody>
                    <a:bodyPr/>
                    <a:lstStyle/>
                    <a:p>
                      <a:pPr algn="ctr"/>
                      <a:r>
                        <a:rPr lang="en-US"/>
                        <a:t>3.29*1</a:t>
                      </a:r>
                    </a:p>
                  </a:txBody>
                  <a:tcPr/>
                </a:tc>
                <a:extLst>
                  <a:ext uri="{0D108BD9-81ED-4DB2-BD59-A6C34878D82A}">
                    <a16:rowId xmlns:a16="http://schemas.microsoft.com/office/drawing/2014/main" val="2887307985"/>
                  </a:ext>
                </a:extLst>
              </a:tr>
              <a:tr h="702768">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Soil Moisture Sensor</a:t>
                      </a:r>
                    </a:p>
                  </a:txBody>
                  <a:tcPr/>
                </a:tc>
                <a:tc>
                  <a:txBody>
                    <a:bodyPr/>
                    <a:lstStyle/>
                    <a:p>
                      <a:pPr algn="ctr"/>
                      <a:r>
                        <a:rPr lang="en-US"/>
                        <a:t>Soil Hydrometer Humidity Detection Module</a:t>
                      </a:r>
                    </a:p>
                  </a:txBody>
                  <a:tcPr/>
                </a:tc>
                <a:tc>
                  <a:txBody>
                    <a:bodyPr/>
                    <a:lstStyle/>
                    <a:p>
                      <a:pPr algn="ctr"/>
                      <a:r>
                        <a:rPr lang="en-US"/>
                        <a:t>1</a:t>
                      </a:r>
                    </a:p>
                  </a:txBody>
                  <a:tcPr/>
                </a:tc>
                <a:tc>
                  <a:txBody>
                    <a:bodyPr/>
                    <a:lstStyle/>
                    <a:p>
                      <a:pPr algn="ctr"/>
                      <a:r>
                        <a:rPr lang="en-US"/>
                        <a:t>140.6*1</a:t>
                      </a:r>
                    </a:p>
                  </a:txBody>
                  <a:tcPr/>
                </a:tc>
                <a:extLst>
                  <a:ext uri="{0D108BD9-81ED-4DB2-BD59-A6C34878D82A}">
                    <a16:rowId xmlns:a16="http://schemas.microsoft.com/office/drawing/2014/main" val="4143028887"/>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Water Pump</a:t>
                      </a:r>
                    </a:p>
                  </a:txBody>
                  <a:tcPr/>
                </a:tc>
                <a:tc>
                  <a:txBody>
                    <a:bodyPr/>
                    <a:lstStyle/>
                    <a:p>
                      <a:pPr algn="ctr"/>
                      <a:r>
                        <a:rPr lang="en-US"/>
                        <a:t>Mini Submersible DC pump</a:t>
                      </a:r>
                    </a:p>
                  </a:txBody>
                  <a:tcPr/>
                </a:tc>
                <a:tc>
                  <a:txBody>
                    <a:bodyPr/>
                    <a:lstStyle/>
                    <a:p>
                      <a:pPr algn="ctr"/>
                      <a:r>
                        <a:rPr lang="en-US"/>
                        <a:t>1</a:t>
                      </a:r>
                    </a:p>
                  </a:txBody>
                  <a:tcPr/>
                </a:tc>
                <a:tc>
                  <a:txBody>
                    <a:bodyPr/>
                    <a:lstStyle/>
                    <a:p>
                      <a:pPr algn="ctr"/>
                      <a:r>
                        <a:rPr lang="en-US"/>
                        <a:t>199.9*1</a:t>
                      </a:r>
                    </a:p>
                  </a:txBody>
                  <a:tcPr/>
                </a:tc>
                <a:extLst>
                  <a:ext uri="{0D108BD9-81ED-4DB2-BD59-A6C34878D82A}">
                    <a16:rowId xmlns:a16="http://schemas.microsoft.com/office/drawing/2014/main" val="2717569591"/>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Resistor</a:t>
                      </a:r>
                    </a:p>
                  </a:txBody>
                  <a:tcPr/>
                </a:tc>
                <a:tc>
                  <a:txBody>
                    <a:bodyPr/>
                    <a:lstStyle/>
                    <a:p>
                      <a:pPr algn="ctr"/>
                      <a:r>
                        <a:rPr lang="en-US"/>
                        <a:t>10k</a:t>
                      </a:r>
                    </a:p>
                  </a:txBody>
                  <a:tcPr/>
                </a:tc>
                <a:tc>
                  <a:txBody>
                    <a:bodyPr/>
                    <a:lstStyle/>
                    <a:p>
                      <a:pPr algn="ctr"/>
                      <a:r>
                        <a:rPr lang="en-US"/>
                        <a:t>1</a:t>
                      </a:r>
                    </a:p>
                  </a:txBody>
                  <a:tcPr/>
                </a:tc>
                <a:tc>
                  <a:txBody>
                    <a:bodyPr/>
                    <a:lstStyle/>
                    <a:p>
                      <a:pPr algn="ctr"/>
                      <a:r>
                        <a:rPr lang="en-US"/>
                        <a:t>1.99*1</a:t>
                      </a:r>
                    </a:p>
                  </a:txBody>
                  <a:tcPr/>
                </a:tc>
                <a:extLst>
                  <a:ext uri="{0D108BD9-81ED-4DB2-BD59-A6C34878D82A}">
                    <a16:rowId xmlns:a16="http://schemas.microsoft.com/office/drawing/2014/main" val="3193629326"/>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Various connecting wires</a:t>
                      </a:r>
                    </a:p>
                  </a:txBody>
                  <a:tcPr/>
                </a:tc>
                <a:tc>
                  <a:txBody>
                    <a:bodyPr/>
                    <a:lstStyle/>
                    <a:p>
                      <a:pPr algn="ctr"/>
                      <a:r>
                        <a:rPr lang="en-US"/>
                        <a:t>Male to Male ,Male to Female</a:t>
                      </a:r>
                    </a:p>
                  </a:txBody>
                  <a:tcPr/>
                </a:tc>
                <a:tc>
                  <a:txBody>
                    <a:bodyPr/>
                    <a:lstStyle/>
                    <a:p>
                      <a:pPr algn="ctr"/>
                      <a:r>
                        <a:rPr lang="en-US"/>
                        <a:t>20 Approx</a:t>
                      </a:r>
                    </a:p>
                  </a:txBody>
                  <a:tcPr/>
                </a:tc>
                <a:tc>
                  <a:txBody>
                    <a:bodyPr/>
                    <a:lstStyle/>
                    <a:p>
                      <a:pPr algn="ctr"/>
                      <a:r>
                        <a:rPr lang="en-US"/>
                        <a:t>3*20</a:t>
                      </a:r>
                    </a:p>
                  </a:txBody>
                  <a:tcPr/>
                </a:tc>
                <a:extLst>
                  <a:ext uri="{0D108BD9-81ED-4DB2-BD59-A6C34878D82A}">
                    <a16:rowId xmlns:a16="http://schemas.microsoft.com/office/drawing/2014/main" val="3765191334"/>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000"/>
                        <a:t>Breadboard</a:t>
                      </a:r>
                    </a:p>
                  </a:txBody>
                  <a:tcPr/>
                </a:tc>
                <a:tc>
                  <a:txBody>
                    <a:bodyPr/>
                    <a:lstStyle/>
                    <a:p>
                      <a:pPr algn="ctr"/>
                      <a:r>
                        <a:rPr lang="en-US"/>
                        <a:t>-</a:t>
                      </a:r>
                    </a:p>
                  </a:txBody>
                  <a:tcPr/>
                </a:tc>
                <a:tc>
                  <a:txBody>
                    <a:bodyPr/>
                    <a:lstStyle/>
                    <a:p>
                      <a:pPr algn="ctr"/>
                      <a:r>
                        <a:rPr lang="en-US"/>
                        <a:t>1</a:t>
                      </a:r>
                    </a:p>
                  </a:txBody>
                  <a:tcPr/>
                </a:tc>
                <a:tc>
                  <a:txBody>
                    <a:bodyPr/>
                    <a:lstStyle/>
                    <a:p>
                      <a:pPr algn="ctr"/>
                      <a:r>
                        <a:rPr lang="en-US"/>
                        <a:t>88.8*1</a:t>
                      </a:r>
                    </a:p>
                  </a:txBody>
                  <a:tcPr/>
                </a:tc>
                <a:extLst>
                  <a:ext uri="{0D108BD9-81ED-4DB2-BD59-A6C34878D82A}">
                    <a16:rowId xmlns:a16="http://schemas.microsoft.com/office/drawing/2014/main" val="3140267043"/>
                  </a:ext>
                </a:extLst>
              </a:tr>
              <a:tr h="40447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lang="en-US" sz="2000"/>
                    </a:p>
                  </a:txBody>
                  <a:tcPr/>
                </a:tc>
                <a:tc>
                  <a:txBody>
                    <a:bodyPr/>
                    <a:lstStyle/>
                    <a:p>
                      <a:pPr algn="ctr"/>
                      <a:endParaRPr lang="en-US"/>
                    </a:p>
                  </a:txBody>
                  <a:tcPr/>
                </a:tc>
                <a:tc>
                  <a:txBody>
                    <a:bodyPr/>
                    <a:lstStyle/>
                    <a:p>
                      <a:pPr algn="ctr"/>
                      <a:r>
                        <a:rPr lang="en-US"/>
                        <a:t>Total Cost:</a:t>
                      </a:r>
                    </a:p>
                  </a:txBody>
                  <a:tcPr/>
                </a:tc>
                <a:tc>
                  <a:txBody>
                    <a:bodyPr/>
                    <a:lstStyle/>
                    <a:p>
                      <a:pPr algn="ctr"/>
                      <a:r>
                        <a:rPr lang="en-US"/>
                        <a:t>1578.83 TK</a:t>
                      </a:r>
                    </a:p>
                  </a:txBody>
                  <a:tcPr/>
                </a:tc>
                <a:extLst>
                  <a:ext uri="{0D108BD9-81ED-4DB2-BD59-A6C34878D82A}">
                    <a16:rowId xmlns:a16="http://schemas.microsoft.com/office/drawing/2014/main" val="2013683634"/>
                  </a:ext>
                </a:extLst>
              </a:tr>
            </a:tbl>
          </a:graphicData>
        </a:graphic>
      </p:graphicFrame>
      <p:sp>
        <p:nvSpPr>
          <p:cNvPr id="5" name="TextBox 4">
            <a:extLst>
              <a:ext uri="{FF2B5EF4-FFF2-40B4-BE49-F238E27FC236}">
                <a16:creationId xmlns:a16="http://schemas.microsoft.com/office/drawing/2014/main" id="{34ECAA4A-E61E-9C16-0A6F-2BC29B54B030}"/>
              </a:ext>
            </a:extLst>
          </p:cNvPr>
          <p:cNvSpPr txBox="1"/>
          <p:nvPr/>
        </p:nvSpPr>
        <p:spPr>
          <a:xfrm>
            <a:off x="-820622" y="765483"/>
            <a:ext cx="7819292" cy="523220"/>
          </a:xfrm>
          <a:prstGeom prst="rect">
            <a:avLst/>
          </a:prstGeom>
          <a:noFill/>
        </p:spPr>
        <p:txBody>
          <a:bodyPr wrap="square">
            <a:spAutoFit/>
          </a:bodyPr>
          <a:lstStyle/>
          <a:p>
            <a:pPr algn="ctr"/>
            <a:r>
              <a:rPr lang="en-US" sz="2800" b="1" i="1" u="sng"/>
              <a:t>Cost Calculation:</a:t>
            </a:r>
          </a:p>
        </p:txBody>
      </p:sp>
      <p:sp>
        <p:nvSpPr>
          <p:cNvPr id="6" name="TextBox 5">
            <a:extLst>
              <a:ext uri="{FF2B5EF4-FFF2-40B4-BE49-F238E27FC236}">
                <a16:creationId xmlns:a16="http://schemas.microsoft.com/office/drawing/2014/main" id="{E251D9C3-C04B-DD4E-46CA-CC9BFA8CFFFE}"/>
              </a:ext>
            </a:extLst>
          </p:cNvPr>
          <p:cNvSpPr txBox="1"/>
          <p:nvPr/>
        </p:nvSpPr>
        <p:spPr>
          <a:xfrm>
            <a:off x="15345295" y="7667896"/>
            <a:ext cx="397866" cy="461665"/>
          </a:xfrm>
          <a:prstGeom prst="rect">
            <a:avLst/>
          </a:prstGeom>
          <a:noFill/>
        </p:spPr>
        <p:txBody>
          <a:bodyPr wrap="none" rtlCol="0">
            <a:spAutoFit/>
          </a:bodyPr>
          <a:lstStyle/>
          <a:p>
            <a:r>
              <a:rPr lang="en-US" sz="2400"/>
              <a:t>…</a:t>
            </a:r>
          </a:p>
        </p:txBody>
      </p:sp>
    </p:spTree>
    <p:extLst>
      <p:ext uri="{BB962C8B-B14F-4D97-AF65-F5344CB8AC3E}">
        <p14:creationId xmlns:p14="http://schemas.microsoft.com/office/powerpoint/2010/main" val="58749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22</a:t>
            </a:fld>
            <a:endParaRPr lang="en-US"/>
          </a:p>
        </p:txBody>
      </p:sp>
      <p:sp>
        <p:nvSpPr>
          <p:cNvPr id="9" name="TextBox 8">
            <a:extLst>
              <a:ext uri="{FF2B5EF4-FFF2-40B4-BE49-F238E27FC236}">
                <a16:creationId xmlns:a16="http://schemas.microsoft.com/office/drawing/2014/main" id="{7D64C325-DB7A-8EA3-E7DA-1A7BCBA18A97}"/>
              </a:ext>
            </a:extLst>
          </p:cNvPr>
          <p:cNvSpPr txBox="1"/>
          <p:nvPr/>
        </p:nvSpPr>
        <p:spPr>
          <a:xfrm>
            <a:off x="827978" y="1644119"/>
            <a:ext cx="7624646" cy="4893647"/>
          </a:xfrm>
          <a:prstGeom prst="rect">
            <a:avLst/>
          </a:prstGeom>
          <a:noFill/>
        </p:spPr>
        <p:txBody>
          <a:bodyPr wrap="square">
            <a:spAutoFit/>
          </a:bodyPr>
          <a:lstStyle/>
          <a:p>
            <a:pPr algn="just"/>
            <a:r>
              <a:rPr lang="en-US" sz="2400" b="1" i="0">
                <a:solidFill>
                  <a:srgbClr val="374151"/>
                </a:solidFill>
                <a:effectLst/>
                <a:latin typeface="Söhne"/>
              </a:rPr>
              <a:t>Advantages of Automation:</a:t>
            </a:r>
            <a:endParaRPr lang="en-US" sz="2400" b="0" i="0">
              <a:solidFill>
                <a:srgbClr val="374151"/>
              </a:solidFill>
              <a:effectLst/>
              <a:latin typeface="Söhne"/>
            </a:endParaRPr>
          </a:p>
          <a:p>
            <a:pPr algn="just">
              <a:buFont typeface="+mj-lt"/>
              <a:buAutoNum type="arabicPeriod"/>
            </a:pPr>
            <a:r>
              <a:rPr lang="en-US" sz="2400" b="1" i="0">
                <a:solidFill>
                  <a:srgbClr val="374151"/>
                </a:solidFill>
                <a:effectLst/>
                <a:latin typeface="Söhne"/>
              </a:rPr>
              <a:t>Precision Watering:</a:t>
            </a:r>
            <a:r>
              <a:rPr lang="en-US" sz="2400" b="0" i="0">
                <a:solidFill>
                  <a:srgbClr val="374151"/>
                </a:solidFill>
                <a:effectLst/>
                <a:latin typeface="Söhne"/>
              </a:rPr>
              <a:t> The system allows for precise control over watering by dynamically adjusting to the moisture needs of the plants. This prevents overwatering or underwatering, promoting plant health.</a:t>
            </a:r>
          </a:p>
          <a:p>
            <a:pPr algn="just">
              <a:buFont typeface="+mj-lt"/>
              <a:buAutoNum type="arabicPeriod"/>
            </a:pPr>
            <a:r>
              <a:rPr lang="en-US" sz="2400" b="1" i="0">
                <a:solidFill>
                  <a:schemeClr val="accent1">
                    <a:lumMod val="75000"/>
                  </a:schemeClr>
                </a:solidFill>
                <a:effectLst/>
                <a:latin typeface="Söhne"/>
              </a:rPr>
              <a:t>User-Friendly Operation:</a:t>
            </a:r>
            <a:r>
              <a:rPr lang="en-US" sz="2400" b="0" i="0">
                <a:solidFill>
                  <a:schemeClr val="accent1">
                    <a:lumMod val="75000"/>
                  </a:schemeClr>
                </a:solidFill>
                <a:effectLst/>
                <a:latin typeface="Söhne"/>
              </a:rPr>
              <a:t> Automation reduces the need for manual intervention in plant care, making it user-friendly and suitable for both hobbyists and experienced gardeners.</a:t>
            </a:r>
          </a:p>
          <a:p>
            <a:pPr algn="just">
              <a:buFont typeface="+mj-lt"/>
              <a:buAutoNum type="arabicPeriod"/>
            </a:pPr>
            <a:r>
              <a:rPr lang="en-US" sz="2400" b="1" i="0">
                <a:solidFill>
                  <a:srgbClr val="374151"/>
                </a:solidFill>
                <a:effectLst/>
                <a:latin typeface="Söhne"/>
              </a:rPr>
              <a:t>Energy Efficiency:</a:t>
            </a:r>
            <a:r>
              <a:rPr lang="en-US" sz="2400" b="0" i="0">
                <a:solidFill>
                  <a:srgbClr val="374151"/>
                </a:solidFill>
                <a:effectLst/>
                <a:latin typeface="Söhne"/>
              </a:rPr>
              <a:t> The use of a MOSFET switch controlled by the Arduino enables energy-efficient operation. The pump is activated only when necessary, conserving energy and resources</a:t>
            </a:r>
            <a:r>
              <a:rPr lang="en-US" b="0" i="0">
                <a:solidFill>
                  <a:srgbClr val="374151"/>
                </a:solidFill>
                <a:effectLst/>
                <a:latin typeface="Söhne"/>
              </a:rPr>
              <a:t>.</a:t>
            </a:r>
          </a:p>
        </p:txBody>
      </p:sp>
      <p:sp>
        <p:nvSpPr>
          <p:cNvPr id="10" name="TextBox 9">
            <a:extLst>
              <a:ext uri="{FF2B5EF4-FFF2-40B4-BE49-F238E27FC236}">
                <a16:creationId xmlns:a16="http://schemas.microsoft.com/office/drawing/2014/main" id="{B58D3B25-696B-EB33-FD35-403CDDE638E1}"/>
              </a:ext>
            </a:extLst>
          </p:cNvPr>
          <p:cNvSpPr txBox="1"/>
          <p:nvPr/>
        </p:nvSpPr>
        <p:spPr>
          <a:xfrm>
            <a:off x="15345295" y="7667896"/>
            <a:ext cx="397866" cy="461665"/>
          </a:xfrm>
          <a:prstGeom prst="rect">
            <a:avLst/>
          </a:prstGeom>
          <a:noFill/>
        </p:spPr>
        <p:txBody>
          <a:bodyPr wrap="none" rtlCol="0">
            <a:spAutoFit/>
          </a:bodyPr>
          <a:lstStyle/>
          <a:p>
            <a:r>
              <a:rPr lang="en-US" sz="2400"/>
              <a:t>…</a:t>
            </a:r>
          </a:p>
        </p:txBody>
      </p:sp>
      <p:pic>
        <p:nvPicPr>
          <p:cNvPr id="10243" name="Picture 3" descr="What Is a Smart Sprinkler? | Constellation">
            <a:extLst>
              <a:ext uri="{FF2B5EF4-FFF2-40B4-BE49-F238E27FC236}">
                <a16:creationId xmlns:a16="http://schemas.microsoft.com/office/drawing/2014/main" id="{733DA3B6-E895-2F9C-E5C3-6782A72A7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171" y="715506"/>
            <a:ext cx="6716352" cy="69523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7D1485-CD48-9DD9-9868-FEA84D2DB406}"/>
              </a:ext>
            </a:extLst>
          </p:cNvPr>
          <p:cNvSpPr txBox="1"/>
          <p:nvPr/>
        </p:nvSpPr>
        <p:spPr>
          <a:xfrm>
            <a:off x="10195543" y="7734968"/>
            <a:ext cx="4946302" cy="369332"/>
          </a:xfrm>
          <a:prstGeom prst="rect">
            <a:avLst/>
          </a:prstGeom>
          <a:noFill/>
        </p:spPr>
        <p:txBody>
          <a:bodyPr wrap="square" rtlCol="0">
            <a:spAutoFit/>
          </a:bodyPr>
          <a:lstStyle/>
          <a:p>
            <a:r>
              <a:rPr lang="en-US"/>
              <a:t>Fig-11 :  Benefits Of Automatic Watering system</a:t>
            </a:r>
          </a:p>
        </p:txBody>
      </p:sp>
    </p:spTree>
    <p:extLst>
      <p:ext uri="{BB962C8B-B14F-4D97-AF65-F5344CB8AC3E}">
        <p14:creationId xmlns:p14="http://schemas.microsoft.com/office/powerpoint/2010/main" val="2009484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3" descr="Parchment"/>
          <p:cNvSpPr>
            <a:spLocks noChangeArrowheads="1"/>
          </p:cNvSpPr>
          <p:nvPr/>
        </p:nvSpPr>
        <p:spPr bwMode="auto">
          <a:xfrm>
            <a:off x="1995055" y="529590"/>
            <a:ext cx="11222181" cy="866948"/>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Conclusions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23</a:t>
            </a:fld>
            <a:endParaRPr lang="en-US"/>
          </a:p>
        </p:txBody>
      </p:sp>
      <p:sp>
        <p:nvSpPr>
          <p:cNvPr id="4" name="TextBox 3">
            <a:extLst>
              <a:ext uri="{FF2B5EF4-FFF2-40B4-BE49-F238E27FC236}">
                <a16:creationId xmlns:a16="http://schemas.microsoft.com/office/drawing/2014/main" id="{7C5CD854-D5FC-5050-8237-B24D40252137}"/>
              </a:ext>
            </a:extLst>
          </p:cNvPr>
          <p:cNvSpPr txBox="1"/>
          <p:nvPr/>
        </p:nvSpPr>
        <p:spPr>
          <a:xfrm>
            <a:off x="425302" y="2091870"/>
            <a:ext cx="15608595" cy="4665893"/>
          </a:xfrm>
          <a:prstGeom prst="rect">
            <a:avLst/>
          </a:prstGeom>
          <a:noFill/>
        </p:spPr>
        <p:txBody>
          <a:bodyPr wrap="square">
            <a:spAutoFit/>
          </a:bodyPr>
          <a:lstStyle/>
          <a:p>
            <a:pPr eaLnBrk="1" hangingPunct="1">
              <a:lnSpc>
                <a:spcPct val="80000"/>
              </a:lnSpc>
              <a:spcBef>
                <a:spcPct val="20000"/>
              </a:spcBef>
              <a:buFontTx/>
              <a:buChar char="•"/>
            </a:pPr>
            <a:r>
              <a:rPr lang="en-US" sz="3600" b="1" i="0">
                <a:effectLst/>
                <a:latin typeface="Söhne"/>
              </a:rPr>
              <a:t>Automated Watering System Benefits</a:t>
            </a:r>
            <a:r>
              <a:rPr lang="en-US" sz="3600"/>
              <a:t>:</a:t>
            </a:r>
          </a:p>
          <a:p>
            <a:pPr marL="1028700" lvl="1" indent="-571500">
              <a:lnSpc>
                <a:spcPct val="80000"/>
              </a:lnSpc>
              <a:spcBef>
                <a:spcPct val="20000"/>
              </a:spcBef>
              <a:buFont typeface="Wingdings" panose="05000000000000000000" pitchFamily="2" charset="2"/>
              <a:buChar char="q"/>
            </a:pPr>
            <a:r>
              <a:rPr lang="en-US" sz="2000">
                <a:effectLst/>
              </a:rPr>
              <a:t>Efficient Water Resource Management: Utilizes moisture sensing to optimize water usage, reducing wastage.</a:t>
            </a:r>
          </a:p>
          <a:p>
            <a:pPr marL="1028700" lvl="1" indent="-571500">
              <a:lnSpc>
                <a:spcPct val="80000"/>
              </a:lnSpc>
              <a:spcBef>
                <a:spcPct val="20000"/>
              </a:spcBef>
              <a:buFont typeface="Wingdings" panose="05000000000000000000" pitchFamily="2" charset="2"/>
              <a:buChar char="q"/>
            </a:pPr>
            <a:r>
              <a:rPr lang="en-US" sz="2000">
                <a:solidFill>
                  <a:schemeClr val="accent1">
                    <a:lumMod val="75000"/>
                  </a:schemeClr>
                </a:solidFill>
                <a:effectLst/>
              </a:rPr>
              <a:t>Convenience and Plant Health: Ensures plants receive adequate water, promoting health by preventing over/underwatering.</a:t>
            </a:r>
            <a:endParaRPr lang="en-US" sz="2000">
              <a:solidFill>
                <a:schemeClr val="accent1">
                  <a:lumMod val="75000"/>
                </a:schemeClr>
              </a:solidFill>
            </a:endParaRPr>
          </a:p>
          <a:p>
            <a:pPr marL="1028700" lvl="1" indent="-571500">
              <a:lnSpc>
                <a:spcPct val="80000"/>
              </a:lnSpc>
              <a:spcBef>
                <a:spcPct val="20000"/>
              </a:spcBef>
              <a:buFont typeface="Wingdings" panose="05000000000000000000" pitchFamily="2" charset="2"/>
              <a:buChar char="q"/>
            </a:pPr>
            <a:r>
              <a:rPr lang="en-US" sz="2000">
                <a:effectLst/>
              </a:rPr>
              <a:t>User-Friendly and Sustainable Design: Promotes ease of use, maintenance, and sustainable gardening practices.</a:t>
            </a:r>
          </a:p>
          <a:p>
            <a:pPr lvl="1">
              <a:lnSpc>
                <a:spcPct val="80000"/>
              </a:lnSpc>
              <a:spcBef>
                <a:spcPct val="20000"/>
              </a:spcBef>
            </a:pPr>
            <a:endParaRPr lang="en-US" sz="2000"/>
          </a:p>
          <a:p>
            <a:pPr eaLnBrk="1" hangingPunct="1">
              <a:lnSpc>
                <a:spcPct val="80000"/>
              </a:lnSpc>
              <a:spcBef>
                <a:spcPct val="20000"/>
              </a:spcBef>
              <a:buFontTx/>
              <a:buChar char="•"/>
            </a:pPr>
            <a:r>
              <a:rPr lang="en-US" sz="3600" b="1" i="0">
                <a:effectLst/>
                <a:latin typeface="Söhne"/>
              </a:rPr>
              <a:t>Technological Advancements in Automated Irrigation:</a:t>
            </a:r>
          </a:p>
          <a:p>
            <a:pPr marL="800100" lvl="1" indent="-342900">
              <a:lnSpc>
                <a:spcPct val="80000"/>
              </a:lnSpc>
              <a:spcBef>
                <a:spcPct val="20000"/>
              </a:spcBef>
              <a:buFont typeface="Wingdings" panose="05000000000000000000" pitchFamily="2" charset="2"/>
              <a:buChar char="q"/>
            </a:pPr>
            <a:r>
              <a:rPr lang="en-US" sz="2000"/>
              <a:t>Integration of IoT: Enables remote monitoring and control, enhancing irrigation efficiency.</a:t>
            </a:r>
            <a:endParaRPr lang="en-US" sz="2000" b="1">
              <a:latin typeface="Söhne"/>
            </a:endParaRPr>
          </a:p>
          <a:p>
            <a:pPr marL="800100" lvl="1" indent="-342900">
              <a:lnSpc>
                <a:spcPct val="80000"/>
              </a:lnSpc>
              <a:spcBef>
                <a:spcPct val="20000"/>
              </a:spcBef>
              <a:buFont typeface="Wingdings" panose="05000000000000000000" pitchFamily="2" charset="2"/>
              <a:buChar char="q"/>
            </a:pPr>
            <a:r>
              <a:rPr lang="en-US" sz="2000">
                <a:solidFill>
                  <a:schemeClr val="accent1">
                    <a:lumMod val="75000"/>
                  </a:schemeClr>
                </a:solidFill>
              </a:rPr>
              <a:t>Diverse Sensor Technologies: Provides real-time soil moisture data for optimized irrigation.</a:t>
            </a:r>
            <a:endParaRPr lang="en-US" sz="2000" b="1">
              <a:solidFill>
                <a:schemeClr val="accent1">
                  <a:lumMod val="75000"/>
                </a:schemeClr>
              </a:solidFill>
              <a:latin typeface="Söhne"/>
            </a:endParaRPr>
          </a:p>
          <a:p>
            <a:pPr marL="800100" lvl="1" indent="-342900">
              <a:lnSpc>
                <a:spcPct val="80000"/>
              </a:lnSpc>
              <a:spcBef>
                <a:spcPct val="20000"/>
              </a:spcBef>
              <a:buFont typeface="Wingdings" panose="05000000000000000000" pitchFamily="2" charset="2"/>
              <a:buChar char="q"/>
            </a:pPr>
            <a:r>
              <a:rPr lang="en-US" sz="2000"/>
              <a:t>Weather Data Integration: Utilizes real-time weather forecasts to schedule irrigation effectively.</a:t>
            </a:r>
            <a:endParaRPr lang="en-US" sz="2000" b="1">
              <a:latin typeface="Söhne"/>
            </a:endParaRPr>
          </a:p>
          <a:p>
            <a:pPr marL="800100" lvl="1" indent="-342900">
              <a:lnSpc>
                <a:spcPct val="80000"/>
              </a:lnSpc>
              <a:spcBef>
                <a:spcPct val="20000"/>
              </a:spcBef>
              <a:buFont typeface="Wingdings" panose="05000000000000000000" pitchFamily="2" charset="2"/>
              <a:buChar char="q"/>
            </a:pPr>
            <a:r>
              <a:rPr lang="en-US" sz="2000">
                <a:solidFill>
                  <a:schemeClr val="accent1">
                    <a:lumMod val="75000"/>
                  </a:schemeClr>
                </a:solidFill>
              </a:rPr>
              <a:t>Wireless Communication and Energy Efficiency: Facilitates remote control and ensures sustainability through energy-efficient solutions.</a:t>
            </a:r>
          </a:p>
          <a:p>
            <a:pPr eaLnBrk="1" hangingPunct="1">
              <a:lnSpc>
                <a:spcPct val="80000"/>
              </a:lnSpc>
              <a:spcBef>
                <a:spcPct val="20000"/>
              </a:spcBef>
            </a:pPr>
            <a:endParaRPr lang="en-US" sz="2000"/>
          </a:p>
          <a:p>
            <a:pPr eaLnBrk="1" hangingPunct="1">
              <a:lnSpc>
                <a:spcPct val="80000"/>
              </a:lnSpc>
              <a:spcBef>
                <a:spcPct val="20000"/>
              </a:spcBef>
            </a:pPr>
            <a:r>
              <a:rPr lang="en-US" sz="2000">
                <a:effectLst/>
              </a:rPr>
              <a:t>These advancements showcase the potential for automated irrigation systems to revolutionize water management in agriculture. Integrating technologies like IoT, diverse sensors, weather data, and energy-efficient solutions offers promising avenues for future research and innovation in this field.</a:t>
            </a:r>
            <a:endParaRPr lang="en-US" sz="2000"/>
          </a:p>
        </p:txBody>
      </p:sp>
    </p:spTree>
    <p:extLst>
      <p:ext uri="{BB962C8B-B14F-4D97-AF65-F5344CB8AC3E}">
        <p14:creationId xmlns:p14="http://schemas.microsoft.com/office/powerpoint/2010/main" val="50759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32755" y="1961803"/>
            <a:ext cx="15943811" cy="605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20000"/>
              </a:spcBef>
              <a:buFontTx/>
              <a:buChar char="•"/>
            </a:pPr>
            <a:r>
              <a:rPr lang="en-US" sz="3600" b="1" i="0">
                <a:effectLst/>
                <a:latin typeface="Söhne"/>
              </a:rPr>
              <a:t>Refinement and Expansion of Sensor Capabilities</a:t>
            </a:r>
          </a:p>
          <a:p>
            <a:pPr marL="800100" lvl="1" indent="-342900" eaLnBrk="1" hangingPunct="1">
              <a:lnSpc>
                <a:spcPct val="90000"/>
              </a:lnSpc>
              <a:spcBef>
                <a:spcPct val="20000"/>
              </a:spcBef>
              <a:buFont typeface="Wingdings" panose="05000000000000000000" pitchFamily="2" charset="2"/>
              <a:buChar char="q"/>
            </a:pPr>
            <a:r>
              <a:rPr lang="en-US" sz="2000" b="1"/>
              <a:t>Advanced Sensor Algorithms:</a:t>
            </a:r>
            <a:r>
              <a:rPr lang="en-US" sz="2000"/>
              <a:t> Develop algorithms to interpret sensor data more accurately, accounting for diverse soil conditions and plant types for precise irrigation.</a:t>
            </a:r>
            <a:endParaRPr lang="en-US" sz="2000" b="1">
              <a:latin typeface="Söhne"/>
            </a:endParaRPr>
          </a:p>
          <a:p>
            <a:pPr marL="800100" lvl="1" indent="-342900" eaLnBrk="1" hangingPunct="1">
              <a:lnSpc>
                <a:spcPct val="90000"/>
              </a:lnSpc>
              <a:spcBef>
                <a:spcPct val="20000"/>
              </a:spcBef>
              <a:buFont typeface="Wingdings" panose="05000000000000000000" pitchFamily="2" charset="2"/>
              <a:buChar char="q"/>
            </a:pPr>
            <a:r>
              <a:rPr lang="en-US" sz="2000" b="1">
                <a:solidFill>
                  <a:schemeClr val="accent1">
                    <a:lumMod val="75000"/>
                  </a:schemeClr>
                </a:solidFill>
              </a:rPr>
              <a:t>Multifunctional Sensors:</a:t>
            </a:r>
            <a:r>
              <a:rPr lang="en-US" sz="2000">
                <a:solidFill>
                  <a:schemeClr val="accent1">
                    <a:lumMod val="75000"/>
                  </a:schemeClr>
                </a:solidFill>
              </a:rPr>
              <a:t> Explore sensors that not only detect soil moisture but also other crucial parameters like nutrient levels or disease indicators for comprehensive plant care.</a:t>
            </a:r>
          </a:p>
          <a:p>
            <a:pPr marL="457200" lvl="1" indent="0" eaLnBrk="1" hangingPunct="1">
              <a:lnSpc>
                <a:spcPct val="90000"/>
              </a:lnSpc>
              <a:spcBef>
                <a:spcPct val="20000"/>
              </a:spcBef>
            </a:pPr>
            <a:endParaRPr lang="en-US" sz="2000" b="1" i="0">
              <a:effectLst/>
              <a:latin typeface="Söhne"/>
            </a:endParaRPr>
          </a:p>
          <a:p>
            <a:pPr eaLnBrk="1" hangingPunct="1">
              <a:lnSpc>
                <a:spcPct val="90000"/>
              </a:lnSpc>
              <a:spcBef>
                <a:spcPct val="20000"/>
              </a:spcBef>
              <a:buFontTx/>
              <a:buChar char="•"/>
            </a:pPr>
            <a:r>
              <a:rPr lang="en-US" sz="3600" b="1" i="0">
                <a:effectLst/>
                <a:latin typeface="Söhne"/>
              </a:rPr>
              <a:t>Integration and Automation Advancements</a:t>
            </a:r>
          </a:p>
          <a:p>
            <a:pPr lvl="1" eaLnBrk="1" hangingPunct="1">
              <a:lnSpc>
                <a:spcPct val="90000"/>
              </a:lnSpc>
              <a:spcBef>
                <a:spcPct val="20000"/>
              </a:spcBef>
              <a:buFont typeface="Wingdings" panose="05000000000000000000" pitchFamily="2" charset="2"/>
              <a:buChar char="q"/>
            </a:pPr>
            <a:r>
              <a:rPr lang="en-US" sz="2000" b="1"/>
              <a:t>Machine Learning Implementation:</a:t>
            </a:r>
            <a:r>
              <a:rPr lang="en-US" sz="2000"/>
              <a:t> Investigate machine learning models to predict watering needs based on historical data, enhancing the system's predictive capabilities.</a:t>
            </a:r>
          </a:p>
          <a:p>
            <a:pPr lvl="1" eaLnBrk="1" hangingPunct="1">
              <a:lnSpc>
                <a:spcPct val="90000"/>
              </a:lnSpc>
              <a:spcBef>
                <a:spcPct val="20000"/>
              </a:spcBef>
              <a:buFont typeface="Wingdings" panose="05000000000000000000" pitchFamily="2" charset="2"/>
              <a:buChar char="q"/>
            </a:pPr>
            <a:r>
              <a:rPr lang="en-US" sz="2000" b="1">
                <a:solidFill>
                  <a:schemeClr val="accent1">
                    <a:lumMod val="75000"/>
                  </a:schemeClr>
                </a:solidFill>
              </a:rPr>
              <a:t>Automation Customization:</a:t>
            </a:r>
            <a:r>
              <a:rPr lang="en-US" sz="2000">
                <a:solidFill>
                  <a:schemeClr val="accent1">
                    <a:lumMod val="75000"/>
                  </a:schemeClr>
                </a:solidFill>
              </a:rPr>
              <a:t> Develop customizable settings for different plant species or growth stages, allowing tailored watering schedules.</a:t>
            </a:r>
          </a:p>
          <a:p>
            <a:pPr marL="457200" lvl="1" indent="0" eaLnBrk="1" hangingPunct="1">
              <a:lnSpc>
                <a:spcPct val="90000"/>
              </a:lnSpc>
              <a:spcBef>
                <a:spcPct val="20000"/>
              </a:spcBef>
            </a:pPr>
            <a:endParaRPr lang="en-US" sz="2000" b="1">
              <a:latin typeface="Söhne"/>
            </a:endParaRPr>
          </a:p>
          <a:p>
            <a:pPr eaLnBrk="1" hangingPunct="1">
              <a:lnSpc>
                <a:spcPct val="90000"/>
              </a:lnSpc>
              <a:spcBef>
                <a:spcPct val="20000"/>
              </a:spcBef>
              <a:buFontTx/>
              <a:buChar char="•"/>
            </a:pPr>
            <a:r>
              <a:rPr lang="en-US" sz="3600" b="1" i="0">
                <a:effectLst/>
                <a:latin typeface="Söhne"/>
              </a:rPr>
              <a:t>Interdisciplinary Research and Implementation</a:t>
            </a:r>
          </a:p>
          <a:p>
            <a:pPr lvl="1" eaLnBrk="1" hangingPunct="1">
              <a:lnSpc>
                <a:spcPct val="90000"/>
              </a:lnSpc>
              <a:spcBef>
                <a:spcPct val="20000"/>
              </a:spcBef>
              <a:buFont typeface="Wingdings" panose="05000000000000000000" pitchFamily="2" charset="2"/>
              <a:buChar char="q"/>
            </a:pPr>
            <a:r>
              <a:rPr lang="en-US" sz="2000" b="1"/>
              <a:t>Urban Agriculture and Community Engagement:</a:t>
            </a:r>
            <a:r>
              <a:rPr lang="en-US" sz="2000"/>
              <a:t> Extend research to urban gardening initiatives, community gardens, and educational programs, fostering sustainable practices in diverse settings.</a:t>
            </a:r>
            <a:endParaRPr lang="en-US" sz="2000" b="1">
              <a:latin typeface="Söhne"/>
            </a:endParaRPr>
          </a:p>
          <a:p>
            <a:pPr lvl="1" eaLnBrk="1" hangingPunct="1">
              <a:lnSpc>
                <a:spcPct val="90000"/>
              </a:lnSpc>
              <a:spcBef>
                <a:spcPct val="20000"/>
              </a:spcBef>
              <a:buFont typeface="Wingdings" panose="05000000000000000000" pitchFamily="2" charset="2"/>
              <a:buChar char="q"/>
            </a:pPr>
            <a:r>
              <a:rPr lang="en-US" sz="2000" b="1">
                <a:solidFill>
                  <a:schemeClr val="accent1">
                    <a:lumMod val="75000"/>
                  </a:schemeClr>
                </a:solidFill>
              </a:rPr>
              <a:t>Collaboration with Agricultural Experts:</a:t>
            </a:r>
            <a:r>
              <a:rPr lang="en-US" sz="2000">
                <a:solidFill>
                  <a:schemeClr val="accent1">
                    <a:lumMod val="75000"/>
                  </a:schemeClr>
                </a:solidFill>
              </a:rPr>
              <a:t> Collaborate with agronomists and agricultural scientists to refine system parameters and ensure alignment with best agricultural practices.</a:t>
            </a:r>
            <a:endParaRPr lang="en-US" sz="2000" b="1" i="0">
              <a:solidFill>
                <a:schemeClr val="accent1">
                  <a:lumMod val="75000"/>
                </a:schemeClr>
              </a:solidFill>
              <a:effectLst/>
              <a:latin typeface="Söhne"/>
            </a:endParaRPr>
          </a:p>
        </p:txBody>
      </p:sp>
      <p:sp>
        <p:nvSpPr>
          <p:cNvPr id="25603" name="Oval 3" descr="Parchment"/>
          <p:cNvSpPr>
            <a:spLocks noChangeArrowheads="1"/>
          </p:cNvSpPr>
          <p:nvPr/>
        </p:nvSpPr>
        <p:spPr bwMode="auto">
          <a:xfrm>
            <a:off x="1363286" y="457200"/>
            <a:ext cx="13948757"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Future Scopes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24</a:t>
            </a:fld>
            <a:endParaRPr lang="en-US"/>
          </a:p>
        </p:txBody>
      </p:sp>
    </p:spTree>
    <p:extLst>
      <p:ext uri="{BB962C8B-B14F-4D97-AF65-F5344CB8AC3E}">
        <p14:creationId xmlns:p14="http://schemas.microsoft.com/office/powerpoint/2010/main" val="173450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9652-6805-4BCB-82F2-65ABD02EC79B}"/>
              </a:ext>
            </a:extLst>
          </p:cNvPr>
          <p:cNvSpPr>
            <a:spLocks noGrp="1"/>
          </p:cNvSpPr>
          <p:nvPr>
            <p:ph type="title"/>
          </p:nvPr>
        </p:nvSpPr>
        <p:spPr>
          <a:xfrm>
            <a:off x="1410734" y="459817"/>
            <a:ext cx="13142422" cy="1191665"/>
          </a:xfrm>
        </p:spPr>
        <p:txBody>
          <a:bodyPr>
            <a:normAutofit fontScale="90000"/>
          </a:bodyPr>
          <a:lstStyle/>
          <a:p>
            <a:r>
              <a:rPr lang="en-US" sz="7200" b="1">
                <a:solidFill>
                  <a:srgbClr val="0070C0"/>
                </a:solidFill>
              </a:rPr>
              <a:t>Thanks for listening our presentation….</a:t>
            </a:r>
          </a:p>
        </p:txBody>
      </p:sp>
      <p:grpSp>
        <p:nvGrpSpPr>
          <p:cNvPr id="5" name="Group 6"/>
          <p:cNvGrpSpPr>
            <a:grpSpLocks/>
          </p:cNvGrpSpPr>
          <p:nvPr/>
        </p:nvGrpSpPr>
        <p:grpSpPr bwMode="auto">
          <a:xfrm>
            <a:off x="7398325" y="2015067"/>
            <a:ext cx="6724076" cy="5532886"/>
            <a:chOff x="432" y="1584"/>
            <a:chExt cx="3072" cy="2426"/>
          </a:xfrm>
        </p:grpSpPr>
        <p:sp>
          <p:nvSpPr>
            <p:cNvPr id="6" name="AutoShape 3"/>
            <p:cNvSpPr>
              <a:spLocks noChangeArrowheads="1"/>
            </p:cNvSpPr>
            <p:nvPr/>
          </p:nvSpPr>
          <p:spPr bwMode="auto">
            <a:xfrm>
              <a:off x="1296" y="1584"/>
              <a:ext cx="2208" cy="816"/>
            </a:xfrm>
            <a:prstGeom prst="cloudCallout">
              <a:avLst>
                <a:gd name="adj1" fmla="val -41574"/>
                <a:gd name="adj2" fmla="val 140565"/>
              </a:avLst>
            </a:prstGeom>
            <a:solidFill>
              <a:schemeClr val="accent3"/>
            </a:solidFill>
            <a:ln w="9525">
              <a:solidFill>
                <a:schemeClr val="accent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2800"/>
            </a:p>
          </p:txBody>
        </p:sp>
        <p:pic>
          <p:nvPicPr>
            <p:cNvPr id="7" name="Picture 4" descr="j0301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 y="3024"/>
              <a:ext cx="1153"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WordArt 5"/>
            <p:cNvSpPr>
              <a:spLocks noChangeArrowheads="1" noChangeShapeType="1" noTextEdit="1"/>
            </p:cNvSpPr>
            <p:nvPr/>
          </p:nvSpPr>
          <p:spPr bwMode="auto">
            <a:xfrm>
              <a:off x="2208" y="1728"/>
              <a:ext cx="421" cy="612"/>
            </a:xfrm>
            <a:prstGeom prst="rect">
              <a:avLst/>
            </a:prstGeom>
          </p:spPr>
          <p:txBody>
            <a:bodyPr wrap="none" fromWordArt="1">
              <a:prstTxWarp prst="textPlain">
                <a:avLst>
                  <a:gd name="adj" fmla="val 50000"/>
                </a:avLst>
              </a:prstTxWarp>
            </a:bodyPr>
            <a:lstStyle/>
            <a:p>
              <a:pPr algn="ctr"/>
              <a:r>
                <a:rPr lang="en-US" sz="5520" kern="10">
                  <a:ln w="9525">
                    <a:solidFill>
                      <a:schemeClr val="accent5">
                        <a:lumMod val="75000"/>
                      </a:schemeClr>
                    </a:solidFill>
                    <a:round/>
                    <a:headEnd/>
                    <a:tailEnd/>
                  </a:ln>
                  <a:solidFill>
                    <a:srgbClr val="00B050"/>
                  </a:solidFill>
                  <a:latin typeface="Arial Black"/>
                </a:rPr>
                <a:t>?</a:t>
              </a:r>
            </a:p>
          </p:txBody>
        </p:sp>
      </p:grpSp>
      <p:sp>
        <p:nvSpPr>
          <p:cNvPr id="3" name="Date Placeholder 2"/>
          <p:cNvSpPr>
            <a:spLocks noGrp="1"/>
          </p:cNvSpPr>
          <p:nvPr>
            <p:ph type="dt" sz="half" idx="10"/>
          </p:nvPr>
        </p:nvSpPr>
        <p:spPr/>
        <p:txBody>
          <a:bodyPr/>
          <a:lstStyle/>
          <a:p>
            <a:fld id="{D595E484-204C-41CF-AA8E-AE5C26E05CE2}" type="datetime3">
              <a:rPr lang="en-US" smtClean="0"/>
              <a:t>18 January 2026</a:t>
            </a:fld>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25</a:t>
            </a:fld>
            <a:endParaRPr lang="en-US"/>
          </a:p>
        </p:txBody>
      </p:sp>
    </p:spTree>
    <p:extLst>
      <p:ext uri="{BB962C8B-B14F-4D97-AF65-F5344CB8AC3E}">
        <p14:creationId xmlns:p14="http://schemas.microsoft.com/office/powerpoint/2010/main" val="478753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val 4" descr="Parchment"/>
          <p:cNvSpPr>
            <a:spLocks noChangeArrowheads="1"/>
          </p:cNvSpPr>
          <p:nvPr/>
        </p:nvSpPr>
        <p:spPr bwMode="auto">
          <a:xfrm>
            <a:off x="1712422" y="529590"/>
            <a:ext cx="10622454"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Objectives of the Work</a:t>
            </a:r>
          </a:p>
        </p:txBody>
      </p:sp>
      <p:sp>
        <p:nvSpPr>
          <p:cNvPr id="16387" name="Rectangle 3"/>
          <p:cNvSpPr>
            <a:spLocks noChangeArrowheads="1"/>
          </p:cNvSpPr>
          <p:nvPr/>
        </p:nvSpPr>
        <p:spPr bwMode="auto">
          <a:xfrm>
            <a:off x="498764" y="2285999"/>
            <a:ext cx="15644552" cy="541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14350" indent="-514350" algn="just">
              <a:buFont typeface="+mj-lt"/>
              <a:buAutoNum type="arabicPeriod"/>
            </a:pPr>
            <a:r>
              <a:rPr lang="en-US" sz="3200" b="0" i="0" u="none" strike="noStrike" baseline="0">
                <a:solidFill>
                  <a:srgbClr val="0000FF"/>
                </a:solidFill>
                <a:latin typeface="Calibri" panose="020F0502020204030204" pitchFamily="34" charset="0"/>
              </a:rPr>
              <a:t>To develop an automatic watering system that optimizes water usage for plant care. By accurately sensing soil moisture and delivering water only when needed, the system aims to reduce water wastage and promote efficient water resource management.</a:t>
            </a:r>
            <a:r>
              <a:rPr lang="en-US" sz="3200" b="0" i="0" u="none" strike="noStrike" baseline="0">
                <a:solidFill>
                  <a:srgbClr val="000000"/>
                </a:solidFill>
                <a:latin typeface="Calibri" panose="020F0502020204030204" pitchFamily="34" charset="0"/>
              </a:rPr>
              <a:t> </a:t>
            </a:r>
            <a:endParaRPr lang="en-US" sz="3200" b="0" i="0" u="none" strike="noStrike" baseline="0">
              <a:solidFill>
                <a:srgbClr val="FF0000"/>
              </a:solidFill>
              <a:latin typeface="Calibri" panose="020F0502020204030204" pitchFamily="34" charset="0"/>
            </a:endParaRPr>
          </a:p>
          <a:p>
            <a:pPr marL="514350" indent="-514350" algn="just">
              <a:buFont typeface="+mj-lt"/>
              <a:buAutoNum type="arabicPeriod"/>
            </a:pPr>
            <a:r>
              <a:rPr lang="en-US" sz="3200">
                <a:solidFill>
                  <a:srgbClr val="000000"/>
                </a:solidFill>
                <a:latin typeface="Calibri" panose="020F0502020204030204" pitchFamily="34" charset="0"/>
              </a:rPr>
              <a:t>T</a:t>
            </a:r>
            <a:r>
              <a:rPr lang="en-US" sz="3200" b="0" i="0" u="none" strike="noStrike" baseline="0">
                <a:solidFill>
                  <a:srgbClr val="000000"/>
                </a:solidFill>
                <a:latin typeface="Calibri" panose="020F0502020204030204" pitchFamily="34" charset="0"/>
              </a:rPr>
              <a:t>o provide a convenient solution for plant owners by automating the plant watering process. The system should enhance the health and well-being of plants by ensuring they receive the right amount of water at the right time, thus reducing the risk of overwatering or underwatering.</a:t>
            </a:r>
          </a:p>
          <a:p>
            <a:pPr marL="514350" indent="-514350" algn="just">
              <a:buFont typeface="+mj-lt"/>
              <a:buAutoNum type="arabicPeriod"/>
            </a:pPr>
            <a:r>
              <a:rPr lang="en-US" sz="3200">
                <a:solidFill>
                  <a:srgbClr val="0000FF"/>
                </a:solidFill>
                <a:latin typeface="Calibri" panose="020F0502020204030204" pitchFamily="34" charset="0"/>
              </a:rPr>
              <a:t>T</a:t>
            </a:r>
            <a:r>
              <a:rPr lang="en-US" sz="3200" b="0" i="0" u="none" strike="noStrike" baseline="0">
                <a:solidFill>
                  <a:srgbClr val="0000FF"/>
                </a:solidFill>
                <a:latin typeface="Calibri" panose="020F0502020204030204" pitchFamily="34" charset="0"/>
              </a:rPr>
              <a:t>o create a user-friendly and sustainable automatic watering system. It should be easy to install, operate, and maintain. Additionally, the system should promote sustainable gardening practices by conserving water and reducing the environmental impact of plant care. </a:t>
            </a:r>
            <a:endParaRPr lang="en-US" altLang="en-US" sz="3200">
              <a:solidFill>
                <a:srgbClr val="0000FF"/>
              </a:solidFill>
            </a:endParaRPr>
          </a:p>
        </p:txBody>
      </p:sp>
      <p:sp>
        <p:nvSpPr>
          <p:cNvPr id="3" name="Slide Number Placeholder 2"/>
          <p:cNvSpPr>
            <a:spLocks noGrp="1"/>
          </p:cNvSpPr>
          <p:nvPr>
            <p:ph type="sldNum" sz="quarter" idx="12"/>
          </p:nvPr>
        </p:nvSpPr>
        <p:spPr/>
        <p:txBody>
          <a:bodyPr/>
          <a:lstStyle/>
          <a:p>
            <a:fld id="{48F63A3B-78C7-47BE-AE5E-E10140E04643}" type="slidenum">
              <a:rPr lang="en-US" smtClean="0"/>
              <a:pPr/>
              <a:t>3</a:t>
            </a:fld>
            <a:endParaRPr lang="en-US"/>
          </a:p>
        </p:txBody>
      </p:sp>
    </p:spTree>
    <p:extLst>
      <p:ext uri="{BB962C8B-B14F-4D97-AF65-F5344CB8AC3E}">
        <p14:creationId xmlns:p14="http://schemas.microsoft.com/office/powerpoint/2010/main" val="1231921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183535" y="889669"/>
            <a:ext cx="4665358" cy="1939443"/>
          </a:xfrm>
          <a:prstGeom prst="ellipse">
            <a:avLst/>
          </a:prstGeom>
        </p:spPr>
        <p:txBody>
          <a:bodyPr vert="horz" lIns="91440" tIns="45720" rIns="91440" bIns="45720" rtlCol="0" anchor="b">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lnSpc>
                <a:spcPct val="90000"/>
              </a:lnSpc>
              <a:spcBef>
                <a:spcPct val="0"/>
              </a:spcBef>
              <a:spcAft>
                <a:spcPts val="600"/>
              </a:spcAft>
            </a:pPr>
            <a:r>
              <a:rPr lang="en-US" altLang="en-US" sz="4100" b="1" kern="1200">
                <a:solidFill>
                  <a:schemeClr val="tx1"/>
                </a:solidFill>
                <a:latin typeface="+mj-lt"/>
                <a:ea typeface="+mj-ea"/>
                <a:cs typeface="+mj-cs"/>
              </a:rPr>
              <a:t>Introduction</a:t>
            </a:r>
          </a:p>
        </p:txBody>
      </p:sp>
      <p:sp>
        <p:nvSpPr>
          <p:cNvPr id="17411" name="Rectangle 2"/>
          <p:cNvSpPr>
            <a:spLocks noChangeArrowheads="1"/>
          </p:cNvSpPr>
          <p:nvPr/>
        </p:nvSpPr>
        <p:spPr bwMode="auto">
          <a:xfrm>
            <a:off x="1183534" y="3040171"/>
            <a:ext cx="5792031" cy="41373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lnSpcReduction="10000"/>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defTabSz="914400" eaLnBrk="1" hangingPunct="1">
              <a:lnSpc>
                <a:spcPct val="90000"/>
              </a:lnSpc>
              <a:spcAft>
                <a:spcPts val="600"/>
              </a:spcAft>
            </a:pPr>
            <a:r>
              <a:rPr lang="en-US" sz="2800" b="1" i="0">
                <a:effectLst/>
                <a:latin typeface="+mn-lt"/>
                <a:cs typeface="+mn-cs"/>
              </a:rPr>
              <a:t>Background:</a:t>
            </a:r>
          </a:p>
          <a:p>
            <a:pPr indent="-228600" defTabSz="914400" eaLnBrk="1" hangingPunct="1">
              <a:lnSpc>
                <a:spcPct val="90000"/>
              </a:lnSpc>
              <a:spcAft>
                <a:spcPts val="600"/>
              </a:spcAft>
              <a:buFont typeface="Arial" panose="020B0604020202020204" pitchFamily="34" charset="0"/>
              <a:buChar char="•"/>
            </a:pPr>
            <a:endParaRPr lang="en-US" sz="2800" b="0" i="0">
              <a:effectLst/>
              <a:latin typeface="+mn-lt"/>
              <a:cs typeface="+mn-cs"/>
            </a:endParaRPr>
          </a:p>
          <a:p>
            <a:pPr indent="-228600" defTabSz="914400" eaLnBrk="1" hangingPunct="1">
              <a:lnSpc>
                <a:spcPct val="90000"/>
              </a:lnSpc>
              <a:spcAft>
                <a:spcPts val="600"/>
              </a:spcAft>
              <a:buFont typeface="Arial" panose="020B0604020202020204" pitchFamily="34" charset="0"/>
              <a:buChar char="•"/>
            </a:pPr>
            <a:r>
              <a:rPr lang="en-US" sz="2800" b="0" i="0">
                <a:effectLst/>
                <a:latin typeface="+mn-lt"/>
                <a:cs typeface="+mn-cs"/>
              </a:rPr>
              <a:t>Growing urbanization impacting green spaces.</a:t>
            </a:r>
          </a:p>
          <a:p>
            <a:pPr marL="0" indent="-228600" defTabSz="914400" eaLnBrk="1" hangingPunct="1">
              <a:lnSpc>
                <a:spcPct val="90000"/>
              </a:lnSpc>
              <a:spcAft>
                <a:spcPts val="600"/>
              </a:spcAft>
              <a:buFont typeface="Arial" panose="020B0604020202020204" pitchFamily="34" charset="0"/>
              <a:buChar char="•"/>
            </a:pPr>
            <a:endParaRPr lang="en-US" sz="2800" b="0" i="0">
              <a:effectLst/>
              <a:latin typeface="+mn-lt"/>
              <a:cs typeface="+mn-cs"/>
            </a:endParaRPr>
          </a:p>
          <a:p>
            <a:pPr indent="-228600" defTabSz="914400" eaLnBrk="1" hangingPunct="1">
              <a:lnSpc>
                <a:spcPct val="90000"/>
              </a:lnSpc>
              <a:spcAft>
                <a:spcPts val="600"/>
              </a:spcAft>
              <a:buFont typeface="Arial" panose="020B0604020202020204" pitchFamily="34" charset="0"/>
              <a:buChar char="•"/>
            </a:pPr>
            <a:r>
              <a:rPr lang="en-US" sz="2800" b="0" i="0">
                <a:solidFill>
                  <a:srgbClr val="0000FF"/>
                </a:solidFill>
                <a:effectLst/>
                <a:latin typeface="+mn-lt"/>
                <a:cs typeface="+mn-cs"/>
              </a:rPr>
              <a:t>Increasing desire for personal and community gardens.</a:t>
            </a:r>
          </a:p>
          <a:p>
            <a:pPr marL="0" indent="-228600" defTabSz="914400" eaLnBrk="1" hangingPunct="1">
              <a:lnSpc>
                <a:spcPct val="90000"/>
              </a:lnSpc>
              <a:spcAft>
                <a:spcPts val="600"/>
              </a:spcAft>
              <a:buFont typeface="Arial" panose="020B0604020202020204" pitchFamily="34" charset="0"/>
              <a:buChar char="•"/>
            </a:pPr>
            <a:endParaRPr lang="en-US" sz="2800" b="0" i="0">
              <a:effectLst/>
              <a:latin typeface="+mn-lt"/>
              <a:cs typeface="+mn-cs"/>
            </a:endParaRPr>
          </a:p>
          <a:p>
            <a:pPr indent="-228600" defTabSz="914400" eaLnBrk="1" hangingPunct="1">
              <a:lnSpc>
                <a:spcPct val="90000"/>
              </a:lnSpc>
              <a:spcAft>
                <a:spcPts val="600"/>
              </a:spcAft>
              <a:buFont typeface="Arial" panose="020B0604020202020204" pitchFamily="34" charset="0"/>
              <a:buChar char="•"/>
            </a:pPr>
            <a:r>
              <a:rPr lang="en-US" sz="2800" b="0" i="0">
                <a:effectLst/>
                <a:latin typeface="+mn-lt"/>
                <a:cs typeface="+mn-cs"/>
              </a:rPr>
              <a:t>Maintenance challenges hinder widespread adoption.</a:t>
            </a:r>
          </a:p>
        </p:txBody>
      </p:sp>
      <p:pic>
        <p:nvPicPr>
          <p:cNvPr id="1026" name="Picture 2" descr="Garden Irrigation Small garden irrigation head splashing water. automatic irrigation system pictures stock pictures, royalty-free photos &amp; images">
            <a:extLst>
              <a:ext uri="{FF2B5EF4-FFF2-40B4-BE49-F238E27FC236}">
                <a16:creationId xmlns:a16="http://schemas.microsoft.com/office/drawing/2014/main" id="{454E8BB5-2564-8DB3-DC8A-08F1976F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730" b="-1"/>
          <a:stretch/>
        </p:blipFill>
        <p:spPr bwMode="auto">
          <a:xfrm>
            <a:off x="7814725" y="889669"/>
            <a:ext cx="6462881" cy="64614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11624310" y="7627620"/>
            <a:ext cx="3703320" cy="438150"/>
          </a:xfrm>
        </p:spPr>
        <p:txBody>
          <a:bodyPr vert="horz" lIns="91440" tIns="45720" rIns="91440" bIns="45720" rtlCol="0" anchor="ctr">
            <a:normAutofit/>
          </a:bodyPr>
          <a:lstStyle/>
          <a:p>
            <a:pPr defTabSz="914400">
              <a:spcAft>
                <a:spcPts val="600"/>
              </a:spcAft>
              <a:defRPr/>
            </a:pPr>
            <a:fld id="{48F63A3B-78C7-47BE-AE5E-E10140E04643}" type="slidenum">
              <a:rPr lang="en-US" sz="1200">
                <a:solidFill>
                  <a:schemeClr val="tx1">
                    <a:lumMod val="50000"/>
                    <a:lumOff val="50000"/>
                  </a:schemeClr>
                </a:solidFill>
              </a:rPr>
              <a:pPr defTabSz="914400">
                <a:spcAft>
                  <a:spcPts val="600"/>
                </a:spcAft>
                <a:defRPr/>
              </a:pPr>
              <a:t>4</a:t>
            </a:fld>
            <a:endParaRPr lang="en-US" sz="1200">
              <a:solidFill>
                <a:schemeClr val="tx1">
                  <a:lumMod val="50000"/>
                  <a:lumOff val="50000"/>
                </a:schemeClr>
              </a:solidFill>
            </a:endParaRPr>
          </a:p>
        </p:txBody>
      </p:sp>
      <p:grpSp>
        <p:nvGrpSpPr>
          <p:cNvPr id="17416" name="Group 17415">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292661" y="0"/>
            <a:ext cx="166539" cy="8229600"/>
            <a:chOff x="12068638" y="0"/>
            <a:chExt cx="123362" cy="6858000"/>
          </a:xfrm>
        </p:grpSpPr>
        <p:sp>
          <p:nvSpPr>
            <p:cNvPr id="17417" name="Rectangle 17416">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8" name="Rectangle 17417">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727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183535" y="889669"/>
            <a:ext cx="4665358" cy="1939443"/>
          </a:xfrm>
          <a:prstGeom prst="ellipse">
            <a:avLst/>
          </a:prstGeom>
        </p:spPr>
        <p:txBody>
          <a:bodyPr vert="horz" lIns="91440" tIns="45720" rIns="91440" bIns="45720" rtlCol="0" anchor="b">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lnSpc>
                <a:spcPct val="90000"/>
              </a:lnSpc>
              <a:spcBef>
                <a:spcPct val="0"/>
              </a:spcBef>
              <a:spcAft>
                <a:spcPts val="600"/>
              </a:spcAft>
            </a:pPr>
            <a:r>
              <a:rPr lang="en-US" altLang="en-US" sz="4100" b="1" kern="1200">
                <a:solidFill>
                  <a:schemeClr val="tx1"/>
                </a:solidFill>
                <a:latin typeface="+mj-lt"/>
                <a:ea typeface="+mj-ea"/>
                <a:cs typeface="+mj-cs"/>
              </a:rPr>
              <a:t>Introduction</a:t>
            </a:r>
          </a:p>
        </p:txBody>
      </p:sp>
      <p:sp>
        <p:nvSpPr>
          <p:cNvPr id="17411" name="Rectangle 2"/>
          <p:cNvSpPr>
            <a:spLocks noChangeArrowheads="1"/>
          </p:cNvSpPr>
          <p:nvPr/>
        </p:nvSpPr>
        <p:spPr bwMode="auto">
          <a:xfrm>
            <a:off x="1183535" y="3040171"/>
            <a:ext cx="4665358" cy="41373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lnSpcReduction="10000"/>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14300" indent="0" defTabSz="914400" eaLnBrk="1" hangingPunct="1">
              <a:lnSpc>
                <a:spcPct val="90000"/>
              </a:lnSpc>
              <a:spcAft>
                <a:spcPts val="600"/>
              </a:spcAft>
            </a:pPr>
            <a:r>
              <a:rPr lang="en-US" sz="2800" b="1" i="0">
                <a:effectLst/>
                <a:latin typeface="+mn-lt"/>
                <a:cs typeface="+mn-cs"/>
              </a:rPr>
              <a:t>Motivation:</a:t>
            </a:r>
            <a:endParaRPr lang="en-US" sz="2800" b="0" i="0">
              <a:effectLst/>
              <a:latin typeface="+mn-lt"/>
              <a:cs typeface="+mn-cs"/>
            </a:endParaRPr>
          </a:p>
          <a:p>
            <a:pPr indent="-228600" defTabSz="914400" eaLnBrk="1" hangingPunct="1">
              <a:lnSpc>
                <a:spcPct val="90000"/>
              </a:lnSpc>
              <a:spcAft>
                <a:spcPts val="600"/>
              </a:spcAft>
              <a:buFont typeface="Arial" panose="020B0604020202020204" pitchFamily="34" charset="0"/>
              <a:buChar char="•"/>
            </a:pPr>
            <a:r>
              <a:rPr lang="en-US" sz="2800" b="0" i="0">
                <a:effectLst/>
                <a:latin typeface="+mn-lt"/>
                <a:cs typeface="+mn-cs"/>
              </a:rPr>
              <a:t>Simplifying plant care for individuals with busy lifestyles.</a:t>
            </a:r>
          </a:p>
          <a:p>
            <a:pPr indent="-228600" defTabSz="914400" eaLnBrk="1" hangingPunct="1">
              <a:lnSpc>
                <a:spcPct val="90000"/>
              </a:lnSpc>
              <a:spcAft>
                <a:spcPts val="600"/>
              </a:spcAft>
              <a:buFont typeface="Arial" panose="020B0604020202020204" pitchFamily="34" charset="0"/>
              <a:buChar char="•"/>
            </a:pPr>
            <a:r>
              <a:rPr lang="en-US" sz="2800" b="0" i="0">
                <a:solidFill>
                  <a:srgbClr val="0000FF"/>
                </a:solidFill>
                <a:effectLst/>
                <a:latin typeface="+mn-lt"/>
                <a:cs typeface="+mn-cs"/>
              </a:rPr>
              <a:t>Addressing resource conservation and water efficiency.</a:t>
            </a:r>
          </a:p>
          <a:p>
            <a:pPr indent="-228600" defTabSz="914400" eaLnBrk="1" hangingPunct="1">
              <a:lnSpc>
                <a:spcPct val="90000"/>
              </a:lnSpc>
              <a:spcAft>
                <a:spcPts val="600"/>
              </a:spcAft>
              <a:buFont typeface="Arial" panose="020B0604020202020204" pitchFamily="34" charset="0"/>
              <a:buChar char="•"/>
            </a:pPr>
            <a:r>
              <a:rPr lang="en-US" sz="2800" b="0" i="0">
                <a:effectLst/>
                <a:latin typeface="+mn-lt"/>
                <a:cs typeface="+mn-cs"/>
              </a:rPr>
              <a:t>Aligning with the broader theme of environmental sustainability.</a:t>
            </a:r>
          </a:p>
        </p:txBody>
      </p:sp>
      <p:pic>
        <p:nvPicPr>
          <p:cNvPr id="2052" name="Picture 4" descr="An irrigation pivot watering a field Watering system in the field. An irrigation pivot watering a field automatic irrigation system pictures stock pictures, royalty-free photos &amp; images">
            <a:extLst>
              <a:ext uri="{FF2B5EF4-FFF2-40B4-BE49-F238E27FC236}">
                <a16:creationId xmlns:a16="http://schemas.microsoft.com/office/drawing/2014/main" id="{3DB58216-2C07-631B-75BC-CB42A3B3DC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3357" y="1241586"/>
            <a:ext cx="8625617" cy="57575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11624310" y="7627620"/>
            <a:ext cx="3703320" cy="438150"/>
          </a:xfrm>
        </p:spPr>
        <p:txBody>
          <a:bodyPr vert="horz" lIns="91440" tIns="45720" rIns="91440" bIns="45720" rtlCol="0" anchor="ctr">
            <a:normAutofit/>
          </a:bodyPr>
          <a:lstStyle/>
          <a:p>
            <a:pPr defTabSz="914400">
              <a:spcAft>
                <a:spcPts val="600"/>
              </a:spcAft>
              <a:defRPr/>
            </a:pPr>
            <a:fld id="{48F63A3B-78C7-47BE-AE5E-E10140E04643}" type="slidenum">
              <a:rPr lang="en-US" sz="1200">
                <a:solidFill>
                  <a:schemeClr val="tx1">
                    <a:lumMod val="50000"/>
                    <a:lumOff val="50000"/>
                  </a:schemeClr>
                </a:solidFill>
              </a:rPr>
              <a:pPr defTabSz="914400">
                <a:spcAft>
                  <a:spcPts val="600"/>
                </a:spcAft>
                <a:defRPr/>
              </a:pPr>
              <a:t>5</a:t>
            </a:fld>
            <a:endParaRPr lang="en-US" sz="1200">
              <a:solidFill>
                <a:schemeClr val="tx1">
                  <a:lumMod val="50000"/>
                  <a:lumOff val="50000"/>
                </a:schemeClr>
              </a:solidFill>
            </a:endParaRPr>
          </a:p>
        </p:txBody>
      </p:sp>
      <p:grpSp>
        <p:nvGrpSpPr>
          <p:cNvPr id="17416" name="Group 17415">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292661" y="0"/>
            <a:ext cx="166539" cy="8229600"/>
            <a:chOff x="12068638" y="0"/>
            <a:chExt cx="123362" cy="6858000"/>
          </a:xfrm>
        </p:grpSpPr>
        <p:sp>
          <p:nvSpPr>
            <p:cNvPr id="17417" name="Rectangle 17416">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8" name="Rectangle 17417">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987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0678882" y="889669"/>
            <a:ext cx="4585973" cy="1939443"/>
          </a:xfrm>
          <a:prstGeom prst="ellipse">
            <a:avLst/>
          </a:prstGeom>
        </p:spPr>
        <p:txBody>
          <a:bodyPr vert="horz" lIns="91440" tIns="45720" rIns="91440" bIns="45720" rtlCol="0" anchor="b">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lnSpc>
                <a:spcPct val="90000"/>
              </a:lnSpc>
              <a:spcBef>
                <a:spcPct val="0"/>
              </a:spcBef>
              <a:spcAft>
                <a:spcPts val="600"/>
              </a:spcAft>
            </a:pPr>
            <a:r>
              <a:rPr lang="en-US" altLang="en-US" sz="4100" b="1">
                <a:latin typeface="+mj-lt"/>
                <a:ea typeface="+mj-ea"/>
                <a:cs typeface="+mj-cs"/>
              </a:rPr>
              <a:t>Introduction</a:t>
            </a:r>
          </a:p>
        </p:txBody>
      </p:sp>
      <p:pic>
        <p:nvPicPr>
          <p:cNvPr id="16386" name="Picture 2" descr="Benefits of Automated Irrigation Systems | Goulburn Valley Sprinklers">
            <a:extLst>
              <a:ext uri="{FF2B5EF4-FFF2-40B4-BE49-F238E27FC236}">
                <a16:creationId xmlns:a16="http://schemas.microsoft.com/office/drawing/2014/main" id="{DA943C97-088B-70CC-5287-15DAF7F601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99" r="2" b="2"/>
          <a:stretch/>
        </p:blipFill>
        <p:spPr bwMode="auto">
          <a:xfrm>
            <a:off x="1194342" y="1052895"/>
            <a:ext cx="8649319" cy="6051715"/>
          </a:xfrm>
          <a:prstGeom prst="rect">
            <a:avLst/>
          </a:prstGeom>
          <a:noFill/>
          <a:extLst>
            <a:ext uri="{909E8E84-426E-40DD-AFC4-6F175D3DCCD1}">
              <a14:hiddenFill xmlns:a14="http://schemas.microsoft.com/office/drawing/2010/main">
                <a:solidFill>
                  <a:srgbClr val="FFFFFF"/>
                </a:solidFill>
              </a14:hiddenFill>
            </a:ext>
          </a:extLst>
        </p:spPr>
      </p:pic>
      <p:grpSp>
        <p:nvGrpSpPr>
          <p:cNvPr id="17430" name="Group 1742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340" y="7030593"/>
            <a:ext cx="8649320" cy="148036"/>
            <a:chOff x="7015162" y="5858828"/>
            <a:chExt cx="4300544" cy="123363"/>
          </a:xfrm>
        </p:grpSpPr>
        <p:sp>
          <p:nvSpPr>
            <p:cNvPr id="17417" name="Rectangle 17416">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8" name="Rectangle 17417">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11" name="Rectangle 2"/>
          <p:cNvSpPr>
            <a:spLocks noChangeArrowheads="1"/>
          </p:cNvSpPr>
          <p:nvPr/>
        </p:nvSpPr>
        <p:spPr bwMode="auto">
          <a:xfrm>
            <a:off x="10678883" y="3040171"/>
            <a:ext cx="4597310" cy="41373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228600" defTabSz="914400" eaLnBrk="1" hangingPunct="1">
              <a:lnSpc>
                <a:spcPct val="90000"/>
              </a:lnSpc>
              <a:spcAft>
                <a:spcPts val="600"/>
              </a:spcAft>
              <a:buFont typeface="Arial" panose="020B0604020202020204" pitchFamily="34" charset="0"/>
              <a:buChar char="•"/>
            </a:pPr>
            <a:r>
              <a:rPr lang="en-US" sz="2500" b="1" i="0">
                <a:effectLst/>
                <a:latin typeface="+mn-lt"/>
                <a:cs typeface="+mn-cs"/>
              </a:rPr>
              <a:t>Significance:</a:t>
            </a:r>
            <a:endParaRPr lang="en-US" sz="2500" b="0" i="0">
              <a:effectLst/>
              <a:latin typeface="+mn-lt"/>
              <a:cs typeface="+mn-cs"/>
            </a:endParaRPr>
          </a:p>
          <a:p>
            <a:pPr indent="-228600" defTabSz="914400" eaLnBrk="1" hangingPunct="1">
              <a:lnSpc>
                <a:spcPct val="90000"/>
              </a:lnSpc>
              <a:spcAft>
                <a:spcPts val="600"/>
              </a:spcAft>
              <a:buFont typeface="Arial" panose="020B0604020202020204" pitchFamily="34" charset="0"/>
              <a:buChar char="•"/>
            </a:pPr>
            <a:r>
              <a:rPr lang="en-US" sz="2500" b="0" i="0">
                <a:effectLst/>
                <a:latin typeface="+mn-lt"/>
                <a:cs typeface="+mn-cs"/>
              </a:rPr>
              <a:t>Evolving agriculture parallels the need for innovation in plant care.</a:t>
            </a:r>
          </a:p>
          <a:p>
            <a:pPr indent="-228600" defTabSz="914400" eaLnBrk="1" hangingPunct="1">
              <a:lnSpc>
                <a:spcPct val="90000"/>
              </a:lnSpc>
              <a:spcAft>
                <a:spcPts val="600"/>
              </a:spcAft>
              <a:buFont typeface="Arial" panose="020B0604020202020204" pitchFamily="34" charset="0"/>
              <a:buChar char="•"/>
            </a:pPr>
            <a:r>
              <a:rPr lang="en-US" sz="2500" b="0" i="0">
                <a:solidFill>
                  <a:schemeClr val="accent1">
                    <a:lumMod val="75000"/>
                  </a:schemeClr>
                </a:solidFill>
                <a:effectLst/>
                <a:latin typeface="+mn-lt"/>
                <a:cs typeface="+mn-cs"/>
              </a:rPr>
              <a:t>Potential to mitigate water scarcity through intelligent water management.</a:t>
            </a:r>
          </a:p>
          <a:p>
            <a:pPr indent="-228600" defTabSz="914400" eaLnBrk="1" hangingPunct="1">
              <a:lnSpc>
                <a:spcPct val="90000"/>
              </a:lnSpc>
              <a:spcAft>
                <a:spcPts val="600"/>
              </a:spcAft>
              <a:buFont typeface="Arial" panose="020B0604020202020204" pitchFamily="34" charset="0"/>
              <a:buChar char="•"/>
            </a:pPr>
            <a:r>
              <a:rPr lang="en-US" sz="2500" b="0" i="0">
                <a:effectLst/>
                <a:latin typeface="+mn-lt"/>
                <a:cs typeface="+mn-cs"/>
              </a:rPr>
              <a:t>Balancing technological progress with environmental stewardship.</a:t>
            </a:r>
          </a:p>
        </p:txBody>
      </p:sp>
      <p:sp>
        <p:nvSpPr>
          <p:cNvPr id="3" name="Slide Number Placeholder 2"/>
          <p:cNvSpPr>
            <a:spLocks noGrp="1"/>
          </p:cNvSpPr>
          <p:nvPr>
            <p:ph type="sldNum" sz="quarter" idx="12"/>
          </p:nvPr>
        </p:nvSpPr>
        <p:spPr>
          <a:xfrm>
            <a:off x="11624310" y="7627620"/>
            <a:ext cx="3703320" cy="438150"/>
          </a:xfrm>
        </p:spPr>
        <p:txBody>
          <a:bodyPr vert="horz" lIns="91440" tIns="45720" rIns="91440" bIns="45720" rtlCol="0" anchor="ctr">
            <a:normAutofit/>
          </a:bodyPr>
          <a:lstStyle/>
          <a:p>
            <a:pPr defTabSz="914400">
              <a:spcAft>
                <a:spcPts val="600"/>
              </a:spcAft>
              <a:defRPr/>
            </a:pPr>
            <a:fld id="{48F63A3B-78C7-47BE-AE5E-E10140E04643}" type="slidenum">
              <a:rPr lang="en-US" sz="1200">
                <a:solidFill>
                  <a:prstClr val="black">
                    <a:tint val="75000"/>
                  </a:prstClr>
                </a:solidFill>
                <a:latin typeface="Calibri" panose="020F0502020204030204"/>
              </a:rPr>
              <a:pPr defTabSz="914400">
                <a:spcAft>
                  <a:spcPts val="600"/>
                </a:spcAft>
                <a:defRPr/>
              </a:pPr>
              <a:t>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5285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Literature Review</a:t>
            </a:r>
          </a:p>
        </p:txBody>
      </p:sp>
      <p:sp>
        <p:nvSpPr>
          <p:cNvPr id="17411" name="Rectangle 2"/>
          <p:cNvSpPr>
            <a:spLocks noChangeArrowheads="1"/>
          </p:cNvSpPr>
          <p:nvPr/>
        </p:nvSpPr>
        <p:spPr bwMode="auto">
          <a:xfrm>
            <a:off x="432261" y="2133600"/>
            <a:ext cx="15677803" cy="5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buFontTx/>
              <a:buChar char="•"/>
            </a:pPr>
            <a:r>
              <a:rPr lang="en-US" sz="3600"/>
              <a:t>IoT-Based Smart Irrigation Systems:</a:t>
            </a:r>
          </a:p>
          <a:p>
            <a:pPr lvl="1" indent="-342900" eaLnBrk="1" hangingPunct="1">
              <a:lnSpc>
                <a:spcPct val="80000"/>
              </a:lnSpc>
              <a:spcBef>
                <a:spcPct val="20000"/>
              </a:spcBef>
              <a:buFont typeface="Wingdings" panose="05000000000000000000" pitchFamily="2" charset="2"/>
              <a:buChar char="q"/>
            </a:pPr>
            <a:r>
              <a:rPr lang="en-US" sz="2000"/>
              <a:t>Integration of sensors, microcontrollers, and connectivity options.</a:t>
            </a:r>
          </a:p>
          <a:p>
            <a:pPr lvl="1" indent="-342900" eaLnBrk="1" hangingPunct="1">
              <a:lnSpc>
                <a:spcPct val="80000"/>
              </a:lnSpc>
              <a:spcBef>
                <a:spcPct val="20000"/>
              </a:spcBef>
              <a:buFont typeface="Wingdings" panose="05000000000000000000" pitchFamily="2" charset="2"/>
              <a:buChar char="q"/>
            </a:pPr>
            <a:r>
              <a:rPr lang="en-US" sz="2000">
                <a:solidFill>
                  <a:schemeClr val="accent1">
                    <a:lumMod val="75000"/>
                  </a:schemeClr>
                </a:solidFill>
              </a:rPr>
              <a:t>Arduino's compatibility with IoT for remote monitoring and control.</a:t>
            </a:r>
          </a:p>
          <a:p>
            <a:pPr lvl="1" indent="-342900" eaLnBrk="1" hangingPunct="1">
              <a:lnSpc>
                <a:spcPct val="80000"/>
              </a:lnSpc>
              <a:spcBef>
                <a:spcPct val="20000"/>
              </a:spcBef>
              <a:buFont typeface="Wingdings" panose="05000000000000000000" pitchFamily="2" charset="2"/>
              <a:buChar char="q"/>
            </a:pPr>
            <a:r>
              <a:rPr lang="en-US" sz="2000"/>
              <a:t>Example: Kumar et al. (2019) IoT-based system with Arduino, allowing soil monitoring and remote control via a smartphone app.</a:t>
            </a:r>
          </a:p>
          <a:p>
            <a:pPr marL="400050" lvl="1" indent="0" eaLnBrk="1" hangingPunct="1">
              <a:lnSpc>
                <a:spcPct val="80000"/>
              </a:lnSpc>
              <a:spcBef>
                <a:spcPct val="20000"/>
              </a:spcBef>
            </a:pPr>
            <a:endParaRPr lang="en-US" sz="2000"/>
          </a:p>
          <a:p>
            <a:pPr marL="400050" lvl="1" indent="0" eaLnBrk="1" hangingPunct="1">
              <a:lnSpc>
                <a:spcPct val="80000"/>
              </a:lnSpc>
              <a:spcBef>
                <a:spcPct val="20000"/>
              </a:spcBef>
            </a:pPr>
            <a:endParaRPr lang="en-US" sz="2000"/>
          </a:p>
          <a:p>
            <a:pPr eaLnBrk="1" hangingPunct="1">
              <a:lnSpc>
                <a:spcPct val="80000"/>
              </a:lnSpc>
              <a:spcBef>
                <a:spcPct val="20000"/>
              </a:spcBef>
              <a:buFontTx/>
              <a:buChar char="•"/>
            </a:pPr>
            <a:r>
              <a:rPr lang="fr-FR" sz="3600" err="1"/>
              <a:t>Sensor</a:t>
            </a:r>
            <a:r>
              <a:rPr lang="fr-FR" sz="3600"/>
              <a:t> Technologies for </a:t>
            </a:r>
            <a:r>
              <a:rPr lang="fr-FR" sz="3600" err="1"/>
              <a:t>Soil</a:t>
            </a:r>
            <a:r>
              <a:rPr lang="fr-FR" sz="3600"/>
              <a:t> </a:t>
            </a:r>
            <a:r>
              <a:rPr lang="fr-FR" sz="3600" err="1"/>
              <a:t>Moisture</a:t>
            </a:r>
            <a:r>
              <a:rPr lang="fr-FR" sz="3600"/>
              <a:t> Monitoring:</a:t>
            </a:r>
          </a:p>
          <a:p>
            <a:pPr lvl="1" eaLnBrk="1" hangingPunct="1">
              <a:lnSpc>
                <a:spcPct val="80000"/>
              </a:lnSpc>
              <a:spcBef>
                <a:spcPct val="20000"/>
              </a:spcBef>
              <a:buFont typeface="Wingdings" panose="05000000000000000000" pitchFamily="2" charset="2"/>
              <a:buChar char="q"/>
            </a:pPr>
            <a:r>
              <a:rPr lang="en-US" sz="2000"/>
              <a:t>Critical role of soil moisture sensors in automatic irrigation.</a:t>
            </a:r>
            <a:endParaRPr lang="fr-FR" sz="2000"/>
          </a:p>
          <a:p>
            <a:pPr lvl="1" eaLnBrk="1" hangingPunct="1">
              <a:lnSpc>
                <a:spcPct val="80000"/>
              </a:lnSpc>
              <a:spcBef>
                <a:spcPct val="20000"/>
              </a:spcBef>
              <a:buFont typeface="Wingdings" panose="05000000000000000000" pitchFamily="2" charset="2"/>
              <a:buChar char="q"/>
            </a:pPr>
            <a:r>
              <a:rPr lang="en-US" sz="2000">
                <a:solidFill>
                  <a:schemeClr val="accent1">
                    <a:lumMod val="75000"/>
                  </a:schemeClr>
                </a:solidFill>
              </a:rPr>
              <a:t>Various sensor types compatible with Arduino: capacitance-based, resistive, TDR.</a:t>
            </a:r>
            <a:endParaRPr lang="fr-FR" sz="2000">
              <a:solidFill>
                <a:schemeClr val="accent1">
                  <a:lumMod val="75000"/>
                </a:schemeClr>
              </a:solidFill>
            </a:endParaRPr>
          </a:p>
          <a:p>
            <a:pPr lvl="1" eaLnBrk="1" hangingPunct="1">
              <a:lnSpc>
                <a:spcPct val="80000"/>
              </a:lnSpc>
              <a:spcBef>
                <a:spcPct val="20000"/>
              </a:spcBef>
              <a:buFont typeface="Wingdings" panose="05000000000000000000" pitchFamily="2" charset="2"/>
              <a:buChar char="q"/>
            </a:pPr>
            <a:r>
              <a:rPr lang="en-US" sz="2000"/>
              <a:t>Example: </a:t>
            </a:r>
            <a:r>
              <a:rPr lang="en-US" sz="2000" err="1"/>
              <a:t>Muthukumaran</a:t>
            </a:r>
            <a:r>
              <a:rPr lang="en-US" sz="2000"/>
              <a:t> et al. (2018) assessed sensor performance in Arduino-based system across different soil types.</a:t>
            </a:r>
          </a:p>
          <a:p>
            <a:pPr marL="457200" lvl="1" indent="0" eaLnBrk="1" hangingPunct="1">
              <a:lnSpc>
                <a:spcPct val="80000"/>
              </a:lnSpc>
              <a:spcBef>
                <a:spcPct val="20000"/>
              </a:spcBef>
            </a:pPr>
            <a:endParaRPr lang="en-US" sz="2000"/>
          </a:p>
          <a:p>
            <a:pPr marL="457200" lvl="1" indent="0" eaLnBrk="1" hangingPunct="1">
              <a:lnSpc>
                <a:spcPct val="80000"/>
              </a:lnSpc>
              <a:spcBef>
                <a:spcPct val="20000"/>
              </a:spcBef>
            </a:pPr>
            <a:endParaRPr lang="en-US" sz="2000"/>
          </a:p>
          <a:p>
            <a:pPr eaLnBrk="1" hangingPunct="1">
              <a:lnSpc>
                <a:spcPct val="80000"/>
              </a:lnSpc>
              <a:spcBef>
                <a:spcPct val="20000"/>
              </a:spcBef>
              <a:buFontTx/>
              <a:buChar char="•"/>
            </a:pPr>
            <a:r>
              <a:rPr lang="en-US" sz="3600"/>
              <a:t>Weather Data Integration:</a:t>
            </a:r>
          </a:p>
          <a:p>
            <a:pPr lvl="1" eaLnBrk="1" hangingPunct="1">
              <a:lnSpc>
                <a:spcPct val="80000"/>
              </a:lnSpc>
              <a:spcBef>
                <a:spcPct val="20000"/>
              </a:spcBef>
              <a:buFont typeface="Wingdings" panose="05000000000000000000" pitchFamily="2" charset="2"/>
              <a:buChar char="q"/>
            </a:pPr>
            <a:r>
              <a:rPr lang="en-US" sz="2000"/>
              <a:t>Importance of real-time weather data for informed irrigation decisions.</a:t>
            </a:r>
          </a:p>
          <a:p>
            <a:pPr lvl="1" eaLnBrk="1" hangingPunct="1">
              <a:lnSpc>
                <a:spcPct val="80000"/>
              </a:lnSpc>
              <a:spcBef>
                <a:spcPct val="20000"/>
              </a:spcBef>
              <a:buFont typeface="Wingdings" panose="05000000000000000000" pitchFamily="2" charset="2"/>
              <a:buChar char="q"/>
            </a:pPr>
            <a:r>
              <a:rPr lang="en-US" sz="2000">
                <a:solidFill>
                  <a:schemeClr val="accent1">
                    <a:lumMod val="75000"/>
                  </a:schemeClr>
                </a:solidFill>
              </a:rPr>
              <a:t>Arduino-based projects incorporating weather data from online sources or additional sensors.</a:t>
            </a:r>
          </a:p>
          <a:p>
            <a:pPr lvl="1" eaLnBrk="1" hangingPunct="1">
              <a:lnSpc>
                <a:spcPct val="80000"/>
              </a:lnSpc>
              <a:spcBef>
                <a:spcPct val="20000"/>
              </a:spcBef>
              <a:buFont typeface="Wingdings" panose="05000000000000000000" pitchFamily="2" charset="2"/>
              <a:buChar char="q"/>
            </a:pPr>
            <a:r>
              <a:rPr lang="en-US" sz="2000"/>
              <a:t>Example: Zheng et al. (2017) integrated local weather station data into an Arduino system for optimized irrigation schedules.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7</a:t>
            </a:fld>
            <a:endParaRPr lang="en-US"/>
          </a:p>
        </p:txBody>
      </p:sp>
    </p:spTree>
    <p:extLst>
      <p:ext uri="{BB962C8B-B14F-4D97-AF65-F5344CB8AC3E}">
        <p14:creationId xmlns:p14="http://schemas.microsoft.com/office/powerpoint/2010/main" val="60076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5AF30-BE05-707A-EECD-AF6B999CB519}"/>
              </a:ext>
            </a:extLst>
          </p:cNvPr>
          <p:cNvSpPr>
            <a:spLocks noGrp="1"/>
          </p:cNvSpPr>
          <p:nvPr>
            <p:ph type="sldNum" sz="quarter" idx="12"/>
          </p:nvPr>
        </p:nvSpPr>
        <p:spPr/>
        <p:txBody>
          <a:bodyPr/>
          <a:lstStyle/>
          <a:p>
            <a:fld id="{48F63A3B-78C7-47BE-AE5E-E10140E04643}" type="slidenum">
              <a:rPr lang="en-US" smtClean="0"/>
              <a:pPr/>
              <a:t>8</a:t>
            </a:fld>
            <a:endParaRPr lang="en-US"/>
          </a:p>
        </p:txBody>
      </p:sp>
      <p:sp>
        <p:nvSpPr>
          <p:cNvPr id="6" name="TextBox 5">
            <a:extLst>
              <a:ext uri="{FF2B5EF4-FFF2-40B4-BE49-F238E27FC236}">
                <a16:creationId xmlns:a16="http://schemas.microsoft.com/office/drawing/2014/main" id="{79EC2FAA-480A-7DF0-8D95-2C4D376EF585}"/>
              </a:ext>
            </a:extLst>
          </p:cNvPr>
          <p:cNvSpPr txBox="1"/>
          <p:nvPr/>
        </p:nvSpPr>
        <p:spPr>
          <a:xfrm>
            <a:off x="308344" y="2469659"/>
            <a:ext cx="16150856" cy="5133713"/>
          </a:xfrm>
          <a:prstGeom prst="rect">
            <a:avLst/>
          </a:prstGeom>
          <a:noFill/>
        </p:spPr>
        <p:txBody>
          <a:bodyPr wrap="square" lIns="91440" tIns="45720" rIns="91440" bIns="45720" anchor="t">
            <a:spAutoFit/>
          </a:bodyPr>
          <a:lstStyle/>
          <a:p>
            <a:pPr eaLnBrk="1" hangingPunct="1">
              <a:lnSpc>
                <a:spcPct val="80000"/>
              </a:lnSpc>
              <a:spcBef>
                <a:spcPct val="20000"/>
              </a:spcBef>
              <a:buFontTx/>
              <a:buChar char="•"/>
            </a:pPr>
            <a:r>
              <a:rPr lang="en-US" sz="3600"/>
              <a:t>Wireless Communication and Control:</a:t>
            </a:r>
          </a:p>
          <a:p>
            <a:pPr lvl="1" indent="-342900" eaLnBrk="1" hangingPunct="1">
              <a:lnSpc>
                <a:spcPct val="80000"/>
              </a:lnSpc>
              <a:spcBef>
                <a:spcPct val="20000"/>
              </a:spcBef>
              <a:buFont typeface="Wingdings" panose="05000000000000000000" pitchFamily="2" charset="2"/>
              <a:buChar char="q"/>
            </a:pPr>
            <a:r>
              <a:rPr lang="en-US" sz="2400"/>
              <a:t>Utilization of wireless communication protocols (Wi-Fi, Bluetooth, LoRa) with Arduino.</a:t>
            </a:r>
            <a:endParaRPr lang="en-US" sz="2400">
              <a:cs typeface="Calibri"/>
            </a:endParaRPr>
          </a:p>
          <a:p>
            <a:pPr lvl="1" indent="-342900" eaLnBrk="1" hangingPunct="1">
              <a:lnSpc>
                <a:spcPct val="80000"/>
              </a:lnSpc>
              <a:spcBef>
                <a:spcPct val="20000"/>
              </a:spcBef>
              <a:buFont typeface="Wingdings" panose="05000000000000000000" pitchFamily="2" charset="2"/>
              <a:buChar char="q"/>
            </a:pPr>
            <a:r>
              <a:rPr lang="en-US" sz="2400">
                <a:solidFill>
                  <a:schemeClr val="accent1">
                    <a:lumMod val="75000"/>
                  </a:schemeClr>
                </a:solidFill>
              </a:rPr>
              <a:t>Enables remote control and monitoring of irrigation systems.</a:t>
            </a:r>
            <a:endParaRPr lang="en-US" sz="2400">
              <a:solidFill>
                <a:schemeClr val="accent1">
                  <a:lumMod val="75000"/>
                </a:schemeClr>
              </a:solidFill>
              <a:cs typeface="Calibri"/>
            </a:endParaRPr>
          </a:p>
          <a:p>
            <a:pPr lvl="1" indent="-342900" eaLnBrk="1" hangingPunct="1">
              <a:lnSpc>
                <a:spcPct val="80000"/>
              </a:lnSpc>
              <a:spcBef>
                <a:spcPct val="20000"/>
              </a:spcBef>
              <a:buFont typeface="Wingdings" panose="05000000000000000000" pitchFamily="2" charset="2"/>
              <a:buChar char="q"/>
            </a:pPr>
            <a:r>
              <a:rPr lang="en-US" sz="2400"/>
              <a:t>Example: Gupta et al. (2020) developed a LoRa-based irrigation system with Arduino for extended communication range in remote agricultural settings.</a:t>
            </a:r>
            <a:endParaRPr lang="en-US" sz="2400">
              <a:cs typeface="Calibri"/>
            </a:endParaRPr>
          </a:p>
          <a:p>
            <a:pPr marL="114300" lvl="1" eaLnBrk="1" hangingPunct="1">
              <a:lnSpc>
                <a:spcPct val="80000"/>
              </a:lnSpc>
              <a:spcBef>
                <a:spcPct val="20000"/>
              </a:spcBef>
            </a:pPr>
            <a:endParaRPr lang="en-US" sz="2000"/>
          </a:p>
          <a:p>
            <a:pPr marL="114300" lvl="1" eaLnBrk="1" hangingPunct="1">
              <a:lnSpc>
                <a:spcPct val="80000"/>
              </a:lnSpc>
              <a:spcBef>
                <a:spcPct val="20000"/>
              </a:spcBef>
            </a:pPr>
            <a:endParaRPr lang="en-US" sz="2000"/>
          </a:p>
          <a:p>
            <a:pPr eaLnBrk="1" hangingPunct="1">
              <a:lnSpc>
                <a:spcPct val="80000"/>
              </a:lnSpc>
              <a:spcBef>
                <a:spcPct val="20000"/>
              </a:spcBef>
              <a:buFontTx/>
              <a:buChar char="•"/>
            </a:pPr>
            <a:r>
              <a:rPr lang="en-US" sz="3600"/>
              <a:t>Energy Efficiency and Power Management</a:t>
            </a:r>
            <a:r>
              <a:rPr lang="fr-FR" sz="3600"/>
              <a:t>:</a:t>
            </a:r>
          </a:p>
          <a:p>
            <a:pPr lvl="1" eaLnBrk="1" hangingPunct="1">
              <a:lnSpc>
                <a:spcPct val="80000"/>
              </a:lnSpc>
              <a:spcBef>
                <a:spcPct val="20000"/>
              </a:spcBef>
              <a:buFont typeface="Wingdings" panose="05000000000000000000" pitchFamily="2" charset="2"/>
              <a:buChar char="q"/>
            </a:pPr>
            <a:r>
              <a:rPr lang="en-US" sz="2400"/>
              <a:t>Crucial role of power management for sustainability in automated irrigation systems.</a:t>
            </a:r>
            <a:endParaRPr lang="fr-FR" sz="2400">
              <a:cs typeface="Calibri"/>
            </a:endParaRPr>
          </a:p>
          <a:p>
            <a:pPr lvl="1" eaLnBrk="1" hangingPunct="1">
              <a:lnSpc>
                <a:spcPct val="80000"/>
              </a:lnSpc>
              <a:spcBef>
                <a:spcPct val="20000"/>
              </a:spcBef>
              <a:buFont typeface="Wingdings" panose="05000000000000000000" pitchFamily="2" charset="2"/>
              <a:buChar char="q"/>
            </a:pPr>
            <a:r>
              <a:rPr lang="en-US" sz="2400">
                <a:solidFill>
                  <a:schemeClr val="accent1">
                    <a:lumMod val="75000"/>
                  </a:schemeClr>
                </a:solidFill>
              </a:rPr>
              <a:t>Research focus on reducing power consumption and enhancing energy efficiency.</a:t>
            </a:r>
            <a:endParaRPr lang="en-US" sz="2400">
              <a:solidFill>
                <a:schemeClr val="accent1">
                  <a:lumMod val="75000"/>
                </a:schemeClr>
              </a:solidFill>
              <a:cs typeface="Calibri"/>
            </a:endParaRPr>
          </a:p>
          <a:p>
            <a:pPr lvl="1" eaLnBrk="1" hangingPunct="1">
              <a:lnSpc>
                <a:spcPct val="80000"/>
              </a:lnSpc>
              <a:spcBef>
                <a:spcPct val="20000"/>
              </a:spcBef>
              <a:buFont typeface="Wingdings" panose="05000000000000000000" pitchFamily="2" charset="2"/>
              <a:buChar char="q"/>
            </a:pPr>
            <a:r>
              <a:rPr lang="en-US" sz="2400"/>
              <a:t>Example: Kang et al. (2016) designed a solar-powered Arduino irrigation system for continuous operation in off-grid location.</a:t>
            </a:r>
            <a:endParaRPr lang="en-US" sz="2400">
              <a:cs typeface="Calibri"/>
            </a:endParaRPr>
          </a:p>
          <a:p>
            <a:pPr lvl="1" eaLnBrk="1" hangingPunct="1">
              <a:lnSpc>
                <a:spcPct val="80000"/>
              </a:lnSpc>
              <a:spcBef>
                <a:spcPct val="20000"/>
              </a:spcBef>
            </a:pPr>
            <a:endParaRPr lang="en-US" sz="2000"/>
          </a:p>
          <a:p>
            <a:pPr lvl="1" eaLnBrk="1" hangingPunct="1">
              <a:lnSpc>
                <a:spcPct val="80000"/>
              </a:lnSpc>
              <a:spcBef>
                <a:spcPct val="20000"/>
              </a:spcBef>
            </a:pPr>
            <a:endParaRPr lang="en-US" sz="2000"/>
          </a:p>
        </p:txBody>
      </p:sp>
      <p:sp>
        <p:nvSpPr>
          <p:cNvPr id="7" name="Oval 3" descr="Parchment">
            <a:extLst>
              <a:ext uri="{FF2B5EF4-FFF2-40B4-BE49-F238E27FC236}">
                <a16:creationId xmlns:a16="http://schemas.microsoft.com/office/drawing/2014/main" id="{4A6E08A1-B958-ECE7-14BF-498D1B91386B}"/>
              </a:ext>
            </a:extLst>
          </p:cNvPr>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70C0"/>
                </a:solidFill>
                <a:latin typeface="Comic Sans MS" panose="030F0702030302020204" pitchFamily="66" charset="0"/>
              </a:rPr>
              <a:t>Literature Review</a:t>
            </a:r>
          </a:p>
        </p:txBody>
      </p:sp>
    </p:spTree>
    <p:extLst>
      <p:ext uri="{BB962C8B-B14F-4D97-AF65-F5344CB8AC3E}">
        <p14:creationId xmlns:p14="http://schemas.microsoft.com/office/powerpoint/2010/main" val="164883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Oval 3" descr="Parchment"/>
          <p:cNvSpPr>
            <a:spLocks noChangeArrowheads="1"/>
          </p:cNvSpPr>
          <p:nvPr/>
        </p:nvSpPr>
        <p:spPr bwMode="auto">
          <a:xfrm>
            <a:off x="1028700" y="1370054"/>
            <a:ext cx="10595610" cy="1406030"/>
          </a:xfrm>
          <a:prstGeom prst="ellipse">
            <a:avLst/>
          </a:prstGeom>
        </p:spPr>
        <p:txBody>
          <a:bodyPr vert="horz" lIns="91440" tIns="45720" rIns="91440" bIns="45720" rtlCol="0" anchor="t">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lnSpc>
                <a:spcPct val="90000"/>
              </a:lnSpc>
              <a:spcBef>
                <a:spcPct val="0"/>
              </a:spcBef>
              <a:spcAft>
                <a:spcPts val="600"/>
              </a:spcAft>
            </a:pPr>
            <a:r>
              <a:rPr lang="en-US" altLang="en-US" sz="5100" b="1">
                <a:latin typeface="+mj-lt"/>
                <a:ea typeface="+mj-ea"/>
                <a:cs typeface="+mj-cs"/>
              </a:rPr>
              <a:t>Working Method</a:t>
            </a:r>
          </a:p>
        </p:txBody>
      </p:sp>
      <p:cxnSp>
        <p:nvCxnSpPr>
          <p:cNvPr id="18452" name="Straight Connector 18451">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7939" y="1045375"/>
            <a:ext cx="99486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453" name="Straight Connector 18452">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0010" y="6277896"/>
            <a:ext cx="14119861"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11624310" y="7627620"/>
            <a:ext cx="3703320" cy="438150"/>
          </a:xfrm>
        </p:spPr>
        <p:txBody>
          <a:bodyPr vert="horz" lIns="91440" tIns="45720" rIns="91440" bIns="45720" rtlCol="0" anchor="ctr">
            <a:normAutofit fontScale="92500" lnSpcReduction="20000"/>
          </a:bodyPr>
          <a:lstStyle/>
          <a:p>
            <a:pPr defTabSz="914400">
              <a:spcAft>
                <a:spcPts val="600"/>
              </a:spcAft>
            </a:pPr>
            <a:r>
              <a:rPr lang="en-US" sz="2800">
                <a:solidFill>
                  <a:schemeClr val="tx1">
                    <a:tint val="75000"/>
                  </a:schemeClr>
                </a:solidFill>
              </a:rPr>
              <a:t>…</a:t>
            </a:r>
          </a:p>
        </p:txBody>
      </p:sp>
      <p:sp>
        <p:nvSpPr>
          <p:cNvPr id="8" name="TextBox 7">
            <a:extLst>
              <a:ext uri="{FF2B5EF4-FFF2-40B4-BE49-F238E27FC236}">
                <a16:creationId xmlns:a16="http://schemas.microsoft.com/office/drawing/2014/main" id="{AEFEF7AA-9A87-4EF0-E640-6B9D05B5038A}"/>
              </a:ext>
            </a:extLst>
          </p:cNvPr>
          <p:cNvSpPr txBox="1"/>
          <p:nvPr/>
        </p:nvSpPr>
        <p:spPr>
          <a:xfrm>
            <a:off x="2032112" y="2776084"/>
            <a:ext cx="5083796" cy="3785652"/>
          </a:xfrm>
          <a:prstGeom prst="rect">
            <a:avLst/>
          </a:prstGeom>
          <a:noFill/>
        </p:spPr>
        <p:txBody>
          <a:bodyPr wrap="square" rtlCol="0">
            <a:spAutoFit/>
          </a:bodyPr>
          <a:lstStyle/>
          <a:p>
            <a:r>
              <a:rPr lang="en-US" sz="2400" b="1" i="1" u="sng"/>
              <a:t> Circuit Design:*   </a:t>
            </a:r>
          </a:p>
          <a:p>
            <a:pPr algn="just"/>
            <a:r>
              <a:rPr lang="en-US" sz="2400"/>
              <a:t>- Connect a 220V to 9V step-down transformer to provide a 9V AC supply.   </a:t>
            </a:r>
          </a:p>
          <a:p>
            <a:pPr algn="just"/>
            <a:r>
              <a:rPr lang="en-US" sz="2400">
                <a:solidFill>
                  <a:schemeClr val="accent1">
                    <a:lumMod val="75000"/>
                  </a:schemeClr>
                </a:solidFill>
              </a:rPr>
              <a:t>- Use a bridge rectifier to convert the AC to DC.   </a:t>
            </a:r>
          </a:p>
          <a:p>
            <a:pPr algn="just"/>
            <a:r>
              <a:rPr lang="en-US" sz="2400"/>
              <a:t>- Connect a 470uF capacitor as a filter to smoothen the rectified DC voltage.   </a:t>
            </a:r>
          </a:p>
          <a:p>
            <a:pPr algn="just"/>
            <a:r>
              <a:rPr lang="en-US" sz="2400">
                <a:solidFill>
                  <a:schemeClr val="accent1">
                    <a:lumMod val="75000"/>
                  </a:schemeClr>
                </a:solidFill>
              </a:rPr>
              <a:t>- Connect a 6V Zener diode as a voltage regulator to regulate the voltage for the Arduino and pump.</a:t>
            </a:r>
          </a:p>
        </p:txBody>
      </p:sp>
      <p:pic>
        <p:nvPicPr>
          <p:cNvPr id="1026" name="Picture 2" descr="What are the components that I need for rectifying a 220V AC to 30V DC  (full bridge rectifier)? - Quora">
            <a:extLst>
              <a:ext uri="{FF2B5EF4-FFF2-40B4-BE49-F238E27FC236}">
                <a16:creationId xmlns:a16="http://schemas.microsoft.com/office/drawing/2014/main" id="{6A9522FE-FE16-ED52-97CB-0153D98D0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7419" y="2575178"/>
            <a:ext cx="7459370" cy="34188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C453D42-4877-85F0-BE5E-0145AD9D15B7}"/>
              </a:ext>
            </a:extLst>
          </p:cNvPr>
          <p:cNvSpPr txBox="1"/>
          <p:nvPr/>
        </p:nvSpPr>
        <p:spPr>
          <a:xfrm>
            <a:off x="9666515" y="6192404"/>
            <a:ext cx="3370090" cy="369332"/>
          </a:xfrm>
          <a:prstGeom prst="rect">
            <a:avLst/>
          </a:prstGeom>
          <a:noFill/>
        </p:spPr>
        <p:txBody>
          <a:bodyPr wrap="none" rtlCol="0">
            <a:spAutoFit/>
          </a:bodyPr>
          <a:lstStyle/>
          <a:p>
            <a:r>
              <a:rPr lang="en-US"/>
              <a:t>Fig-1: Power Supply Circuit Design</a:t>
            </a:r>
          </a:p>
        </p:txBody>
      </p:sp>
    </p:spTree>
    <p:extLst>
      <p:ext uri="{BB962C8B-B14F-4D97-AF65-F5344CB8AC3E}">
        <p14:creationId xmlns:p14="http://schemas.microsoft.com/office/powerpoint/2010/main" val="1372500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2E87AD2C014438D486E334AC05D66" ma:contentTypeVersion="9" ma:contentTypeDescription="Create a new document." ma:contentTypeScope="" ma:versionID="3f739e36811f8dc68e6f95862751d231">
  <xsd:schema xmlns:xsd="http://www.w3.org/2001/XMLSchema" xmlns:xs="http://www.w3.org/2001/XMLSchema" xmlns:p="http://schemas.microsoft.com/office/2006/metadata/properties" xmlns:ns2="3e5721d0-46bd-42ad-9b8e-b7314e8e47a4" xmlns:ns3="30c5d3db-763e-47de-8b3c-434be35ed075" targetNamespace="http://schemas.microsoft.com/office/2006/metadata/properties" ma:root="true" ma:fieldsID="d014eb0f201d2ad6e9d0b5b1e16ef51c" ns2:_="" ns3:_="">
    <xsd:import namespace="3e5721d0-46bd-42ad-9b8e-b7314e8e47a4"/>
    <xsd:import namespace="30c5d3db-763e-47de-8b3c-434be35ed07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721d0-46bd-42ad-9b8e-b7314e8e47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c387e96-56ce-4293-9bf0-c5d3fd96f7a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c5d3db-763e-47de-8b3c-434be35ed07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0ecaef0-da3a-45a2-8a4f-9aa604ce33af}" ma:internalName="TaxCatchAll" ma:showField="CatchAllData" ma:web="30c5d3db-763e-47de-8b3c-434be35ed0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30c5d3db-763e-47de-8b3c-434be35ed075" xsi:nil="true"/>
    <lcf76f155ced4ddcb4097134ff3c332f xmlns="3e5721d0-46bd-42ad-9b8e-b7314e8e47a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75698C-827B-4DC8-8EE8-8571D1C18FEB}">
  <ds:schemaRefs>
    <ds:schemaRef ds:uri="30c5d3db-763e-47de-8b3c-434be35ed075"/>
    <ds:schemaRef ds:uri="3e5721d0-46bd-42ad-9b8e-b7314e8e47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58E20A-3CCF-4936-A030-6C75490658A6}">
  <ds:schemaRefs>
    <ds:schemaRef ds:uri="30c5d3db-763e-47de-8b3c-434be35ed075"/>
    <ds:schemaRef ds:uri="3e5721d0-46bd-42ad-9b8e-b7314e8e47a4"/>
    <ds:schemaRef ds:uri="b9f894d8-f8e2-4a96-9176-bd69f127f27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6A4027F-3D24-4D53-BFC9-3C8233FBA0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TotalTime>
  <Words>2122</Words>
  <Application>Microsoft Office PowerPoint</Application>
  <PresentationFormat>Custom</PresentationFormat>
  <Paragraphs>345</Paragraphs>
  <Slides>25</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-apple-system</vt:lpstr>
      <vt:lpstr>Arial</vt:lpstr>
      <vt:lpstr>Arial Black</vt:lpstr>
      <vt:lpstr>Calibri</vt:lpstr>
      <vt:lpstr>Calibri Light</vt:lpstr>
      <vt:lpstr>Comic Sans MS</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 our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Jahid Hasan</dc:creator>
  <cp:lastModifiedBy>SUPPRIO SAHA PRANTO</cp:lastModifiedBy>
  <cp:revision>7</cp:revision>
  <dcterms:created xsi:type="dcterms:W3CDTF">2017-01-20T15:00:05Z</dcterms:created>
  <dcterms:modified xsi:type="dcterms:W3CDTF">2026-01-17T19:04:33Z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0x0101001F810BBF67D7AB47AE77F6C7A7504E11</vt:lpwstr>
  </property>
  <property fmtid="{D5CDD505-2E9C-101B-9397-08002B2CF9AE}" pid="3" name="MediaServiceImageTags">
    <vt:lpwstr/>
  </property>
</Properties>
</file>